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3"/>
  </p:handoutMasterIdLst>
  <p:sldIdLst>
    <p:sldId id="256" r:id="rId2"/>
    <p:sldId id="258" r:id="rId3"/>
    <p:sldId id="259" r:id="rId4"/>
    <p:sldId id="260" r:id="rId5"/>
    <p:sldId id="261" r:id="rId6"/>
    <p:sldId id="263" r:id="rId7"/>
    <p:sldId id="264" r:id="rId8"/>
    <p:sldId id="265" r:id="rId9"/>
    <p:sldId id="266" r:id="rId10"/>
    <p:sldId id="267" r:id="rId11"/>
    <p:sldId id="269" r:id="rId12"/>
    <p:sldId id="271" r:id="rId13"/>
    <p:sldId id="270" r:id="rId14"/>
    <p:sldId id="273" r:id="rId15"/>
    <p:sldId id="279" r:id="rId16"/>
    <p:sldId id="272" r:id="rId17"/>
    <p:sldId id="274" r:id="rId18"/>
    <p:sldId id="280" r:id="rId19"/>
    <p:sldId id="282" r:id="rId20"/>
    <p:sldId id="281" r:id="rId21"/>
    <p:sldId id="277" r:id="rId2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Century Gothic" charset="0"/>
        <a:ea typeface="ＭＳ Ｐゴシック" charset="0"/>
        <a:cs typeface="+mn-cs"/>
      </a:defRPr>
    </a:lvl1pPr>
    <a:lvl2pPr marL="457200" algn="l" rtl="0" fontAlgn="base">
      <a:spcBef>
        <a:spcPct val="0"/>
      </a:spcBef>
      <a:spcAft>
        <a:spcPct val="0"/>
      </a:spcAft>
      <a:defRPr kern="1200">
        <a:solidFill>
          <a:schemeClr val="tx1"/>
        </a:solidFill>
        <a:latin typeface="Century Gothic" charset="0"/>
        <a:ea typeface="ＭＳ Ｐゴシック" charset="0"/>
        <a:cs typeface="+mn-cs"/>
      </a:defRPr>
    </a:lvl2pPr>
    <a:lvl3pPr marL="914400" algn="l" rtl="0" fontAlgn="base">
      <a:spcBef>
        <a:spcPct val="0"/>
      </a:spcBef>
      <a:spcAft>
        <a:spcPct val="0"/>
      </a:spcAft>
      <a:defRPr kern="1200">
        <a:solidFill>
          <a:schemeClr val="tx1"/>
        </a:solidFill>
        <a:latin typeface="Century Gothic" charset="0"/>
        <a:ea typeface="ＭＳ Ｐゴシック" charset="0"/>
        <a:cs typeface="+mn-cs"/>
      </a:defRPr>
    </a:lvl3pPr>
    <a:lvl4pPr marL="1371600" algn="l" rtl="0" fontAlgn="base">
      <a:spcBef>
        <a:spcPct val="0"/>
      </a:spcBef>
      <a:spcAft>
        <a:spcPct val="0"/>
      </a:spcAft>
      <a:defRPr kern="1200">
        <a:solidFill>
          <a:schemeClr val="tx1"/>
        </a:solidFill>
        <a:latin typeface="Century Gothic" charset="0"/>
        <a:ea typeface="ＭＳ Ｐゴシック" charset="0"/>
        <a:cs typeface="+mn-cs"/>
      </a:defRPr>
    </a:lvl4pPr>
    <a:lvl5pPr marL="1828800" algn="l" rtl="0" fontAlgn="base">
      <a:spcBef>
        <a:spcPct val="0"/>
      </a:spcBef>
      <a:spcAft>
        <a:spcPct val="0"/>
      </a:spcAft>
      <a:defRPr kern="1200">
        <a:solidFill>
          <a:schemeClr val="tx1"/>
        </a:solidFill>
        <a:latin typeface="Century Gothic" charset="0"/>
        <a:ea typeface="ＭＳ Ｐゴシック" charset="0"/>
        <a:cs typeface="+mn-cs"/>
      </a:defRPr>
    </a:lvl5pPr>
    <a:lvl6pPr marL="2286000" algn="l" defTabSz="457200" rtl="0" eaLnBrk="1" latinLnBrk="0" hangingPunct="1">
      <a:defRPr kern="1200">
        <a:solidFill>
          <a:schemeClr val="tx1"/>
        </a:solidFill>
        <a:latin typeface="Century Gothic" charset="0"/>
        <a:ea typeface="ＭＳ Ｐゴシック" charset="0"/>
        <a:cs typeface="+mn-cs"/>
      </a:defRPr>
    </a:lvl6pPr>
    <a:lvl7pPr marL="2743200" algn="l" defTabSz="457200" rtl="0" eaLnBrk="1" latinLnBrk="0" hangingPunct="1">
      <a:defRPr kern="1200">
        <a:solidFill>
          <a:schemeClr val="tx1"/>
        </a:solidFill>
        <a:latin typeface="Century Gothic" charset="0"/>
        <a:ea typeface="ＭＳ Ｐゴシック" charset="0"/>
        <a:cs typeface="+mn-cs"/>
      </a:defRPr>
    </a:lvl7pPr>
    <a:lvl8pPr marL="3200400" algn="l" defTabSz="457200" rtl="0" eaLnBrk="1" latinLnBrk="0" hangingPunct="1">
      <a:defRPr kern="1200">
        <a:solidFill>
          <a:schemeClr val="tx1"/>
        </a:solidFill>
        <a:latin typeface="Century Gothic" charset="0"/>
        <a:ea typeface="ＭＳ Ｐゴシック" charset="0"/>
        <a:cs typeface="+mn-cs"/>
      </a:defRPr>
    </a:lvl8pPr>
    <a:lvl9pPr marL="3657600" algn="l" defTabSz="457200" rtl="0" eaLnBrk="1" latinLnBrk="0" hangingPunct="1">
      <a:defRPr kern="1200">
        <a:solidFill>
          <a:schemeClr val="tx1"/>
        </a:solidFill>
        <a:latin typeface="Century Gothic"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92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31D113B-85E9-1D40-9C7C-44E385C4262E}" type="datetimeFigureOut">
              <a:rPr lang="en-US" smtClean="0"/>
              <a:t>9/30/15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0332517-E0EB-5B46-B35A-DFD6C68106D3}" type="slidenum">
              <a:rPr lang="en-US" smtClean="0"/>
              <a:t>‹#›</a:t>
            </a:fld>
            <a:endParaRPr lang="en-US"/>
          </a:p>
        </p:txBody>
      </p:sp>
    </p:spTree>
    <p:extLst>
      <p:ext uri="{BB962C8B-B14F-4D97-AF65-F5344CB8AC3E}">
        <p14:creationId xmlns:p14="http://schemas.microsoft.com/office/powerpoint/2010/main" val="41928452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fld id="{AF1947F6-0D87-BD49-AED9-F6DF0210FEAA}" type="datetimeFigureOut">
              <a:rPr lang="en-US"/>
              <a:pPr/>
              <a:t>9/30/15</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27EBD2ED-F732-5742-9457-9E88CFCB610E}" type="slidenum">
              <a:rPr lang="en-US"/>
              <a:pPr/>
              <a:t>‹#›</a:t>
            </a:fld>
            <a:endParaRPr lang="en-US"/>
          </a:p>
        </p:txBody>
      </p:sp>
    </p:spTree>
    <p:extLst>
      <p:ext uri="{BB962C8B-B14F-4D97-AF65-F5344CB8AC3E}">
        <p14:creationId xmlns:p14="http://schemas.microsoft.com/office/powerpoint/2010/main" val="362057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72ACFB-4C21-344A-A1AC-AA7551DF64C8}" type="datetimeFigureOut">
              <a:rPr lang="en-US"/>
              <a:pPr/>
              <a:t>9/30/15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45FB88-4040-0D4E-B623-C24060CCC3B0}" type="slidenum">
              <a:rPr lang="en-US"/>
              <a:pPr/>
              <a:t>‹#›</a:t>
            </a:fld>
            <a:endParaRPr lang="en-US"/>
          </a:p>
        </p:txBody>
      </p:sp>
    </p:spTree>
    <p:extLst>
      <p:ext uri="{BB962C8B-B14F-4D97-AF65-F5344CB8AC3E}">
        <p14:creationId xmlns:p14="http://schemas.microsoft.com/office/powerpoint/2010/main" val="377702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5FA732B6-370E-9545-BCA1-045564504EDA}" type="datetimeFigureOut">
              <a:rPr lang="en-US"/>
              <a:pPr/>
              <a:t>9/30/15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760D625-9BE4-924E-8546-3308F9C32452}" type="slidenum">
              <a:rPr lang="en-US"/>
              <a:pPr/>
              <a:t>‹#›</a:t>
            </a:fld>
            <a:endParaRPr lang="en-US"/>
          </a:p>
        </p:txBody>
      </p:sp>
    </p:spTree>
    <p:extLst>
      <p:ext uri="{BB962C8B-B14F-4D97-AF65-F5344CB8AC3E}">
        <p14:creationId xmlns:p14="http://schemas.microsoft.com/office/powerpoint/2010/main" val="852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860466-F987-B448-B05F-D4E527BE1316}" type="datetimeFigureOut">
              <a:rPr lang="en-US"/>
              <a:pPr/>
              <a:t>9/30/15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D6642D-8496-0540-82BF-5A1927BB8994}" type="slidenum">
              <a:rPr lang="en-US"/>
              <a:pPr/>
              <a:t>‹#›</a:t>
            </a:fld>
            <a:endParaRPr lang="en-US"/>
          </a:p>
        </p:txBody>
      </p:sp>
    </p:spTree>
    <p:extLst>
      <p:ext uri="{BB962C8B-B14F-4D97-AF65-F5344CB8AC3E}">
        <p14:creationId xmlns:p14="http://schemas.microsoft.com/office/powerpoint/2010/main" val="346239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3F775A1C-5991-E547-855D-1ACB3B0DFF35}" type="datetimeFigureOut">
              <a:rPr lang="en-US"/>
              <a:pPr/>
              <a:t>9/30/15</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0D91FFEA-ACDA-BE48-ADC7-CA8B9B883528}" type="slidenum">
              <a:rPr lang="en-US"/>
              <a:pPr/>
              <a:t>‹#›</a:t>
            </a:fld>
            <a:endParaRPr lang="en-US"/>
          </a:p>
        </p:txBody>
      </p:sp>
    </p:spTree>
    <p:extLst>
      <p:ext uri="{BB962C8B-B14F-4D97-AF65-F5344CB8AC3E}">
        <p14:creationId xmlns:p14="http://schemas.microsoft.com/office/powerpoint/2010/main" val="247198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E9FF3F55-BFCD-4041-AC01-BF5B62761614}" type="datetimeFigureOut">
              <a:rPr lang="en-US"/>
              <a:pPr/>
              <a:t>9/30/15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1BE90AF-4BE6-7041-97AD-EE9CAA0BA6F7}" type="slidenum">
              <a:rPr lang="en-US"/>
              <a:pPr/>
              <a:t>‹#›</a:t>
            </a:fld>
            <a:endParaRPr lang="en-US"/>
          </a:p>
        </p:txBody>
      </p:sp>
    </p:spTree>
    <p:extLst>
      <p:ext uri="{BB962C8B-B14F-4D97-AF65-F5344CB8AC3E}">
        <p14:creationId xmlns:p14="http://schemas.microsoft.com/office/powerpoint/2010/main" val="196636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C581045D-521A-C443-967E-2CC6C24E0514}" type="datetimeFigureOut">
              <a:rPr lang="en-US"/>
              <a:pPr/>
              <a:t>9/30/15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72E44EE-C217-2B46-AD4D-B179CE1C8F8F}" type="slidenum">
              <a:rPr lang="en-US"/>
              <a:pPr/>
              <a:t>‹#›</a:t>
            </a:fld>
            <a:endParaRPr lang="en-US"/>
          </a:p>
        </p:txBody>
      </p:sp>
    </p:spTree>
    <p:extLst>
      <p:ext uri="{BB962C8B-B14F-4D97-AF65-F5344CB8AC3E}">
        <p14:creationId xmlns:p14="http://schemas.microsoft.com/office/powerpoint/2010/main" val="267200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8FB0B0-4615-FF4D-9D47-64F32FF91003}" type="datetimeFigureOut">
              <a:rPr lang="en-US"/>
              <a:pPr/>
              <a:t>9/30/15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A8F00C4-FBC2-3244-85B5-7342D62DF37B}" type="slidenum">
              <a:rPr lang="en-US"/>
              <a:pPr/>
              <a:t>‹#›</a:t>
            </a:fld>
            <a:endParaRPr lang="en-US"/>
          </a:p>
        </p:txBody>
      </p:sp>
    </p:spTree>
    <p:extLst>
      <p:ext uri="{BB962C8B-B14F-4D97-AF65-F5344CB8AC3E}">
        <p14:creationId xmlns:p14="http://schemas.microsoft.com/office/powerpoint/2010/main" val="228809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fld id="{4B57E18B-C218-634E-A1D9-622BF9E81040}" type="datetimeFigureOut">
              <a:rPr lang="en-US"/>
              <a:pPr/>
              <a:t>9/30/15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52FB03D2-AD1C-1D43-BF5A-16B0FE97FDD5}" type="slidenum">
              <a:rPr lang="en-US"/>
              <a:pPr/>
              <a:t>‹#›</a:t>
            </a:fld>
            <a:endParaRPr lang="en-US"/>
          </a:p>
        </p:txBody>
      </p:sp>
    </p:spTree>
    <p:extLst>
      <p:ext uri="{BB962C8B-B14F-4D97-AF65-F5344CB8AC3E}">
        <p14:creationId xmlns:p14="http://schemas.microsoft.com/office/powerpoint/2010/main" val="298198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6EA6010F-72B6-EB4D-A7B2-558E8F9A0EA1}" type="datetimeFigureOut">
              <a:rPr lang="en-US"/>
              <a:pPr/>
              <a:t>9/30/15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9D2B4B5A-34F2-A547-85BA-D1FFC8E93F5F}" type="slidenum">
              <a:rPr lang="en-US"/>
              <a:pPr/>
              <a:t>‹#›</a:t>
            </a:fld>
            <a:endParaRPr lang="en-US"/>
          </a:p>
        </p:txBody>
      </p:sp>
    </p:spTree>
    <p:extLst>
      <p:ext uri="{BB962C8B-B14F-4D97-AF65-F5344CB8AC3E}">
        <p14:creationId xmlns:p14="http://schemas.microsoft.com/office/powerpoint/2010/main" val="193760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fld id="{0AE29779-04B8-E344-8077-060D4515D2A1}" type="datetimeFigureOut">
              <a:rPr lang="en-US"/>
              <a:pPr/>
              <a:t>9/30/15</a:t>
            </a:fld>
            <a:endParaRPr lang="en-US"/>
          </a:p>
        </p:txBody>
      </p:sp>
      <p:sp>
        <p:nvSpPr>
          <p:cNvPr id="12" name="Slide Number Placeholder 6"/>
          <p:cNvSpPr>
            <a:spLocks noGrp="1"/>
          </p:cNvSpPr>
          <p:nvPr>
            <p:ph type="sldNum" sz="quarter" idx="11"/>
          </p:nvPr>
        </p:nvSpPr>
        <p:spPr/>
        <p:txBody>
          <a:bodyPr/>
          <a:lstStyle>
            <a:lvl1pPr>
              <a:defRPr/>
            </a:lvl1pPr>
          </a:lstStyle>
          <a:p>
            <a:fld id="{61CA4F45-077D-8940-A089-A0F8FE51979E}" type="slidenum">
              <a:rPr lang="en-US"/>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30168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defRPr>
            </a:lvl1pPr>
          </a:lstStyle>
          <a:p>
            <a:fld id="{6990C7DA-527F-5E45-8207-6949F07AD2FF}" type="datetimeFigureOut">
              <a:rPr lang="en-US"/>
              <a:pPr/>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E45C0D17-4220-5041-8B47-6196F205176E}" type="slidenum">
              <a:rPr lang="en-US"/>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9" r:id="rId3"/>
    <p:sldLayoutId id="2147483914" r:id="rId4"/>
    <p:sldLayoutId id="2147483915" r:id="rId5"/>
    <p:sldLayoutId id="2147483916" r:id="rId6"/>
    <p:sldLayoutId id="2147483920" r:id="rId7"/>
    <p:sldLayoutId id="2147483921" r:id="rId8"/>
    <p:sldLayoutId id="2147483922" r:id="rId9"/>
    <p:sldLayoutId id="2147483917" r:id="rId10"/>
    <p:sldLayoutId id="2147483923" r:id="rId11"/>
  </p:sldLayoutIdLst>
  <p:txStyles>
    <p:titleStyle>
      <a:lvl1pPr algn="ctr" rtl="0" eaLnBrk="0" fontAlgn="base" hangingPunct="0">
        <a:spcBef>
          <a:spcPct val="0"/>
        </a:spcBef>
        <a:spcAft>
          <a:spcPct val="0"/>
        </a:spcAft>
        <a:defRPr sz="3500" kern="1200" cap="all">
          <a:solidFill>
            <a:srgbClr val="6B7D72"/>
          </a:solidFill>
          <a:latin typeface="+mj-lt"/>
          <a:ea typeface="ＭＳ Ｐゴシック" charset="0"/>
          <a:cs typeface="+mj-cs"/>
        </a:defRPr>
      </a:lvl1pPr>
      <a:lvl2pPr algn="ctr" rtl="0" eaLnBrk="0" fontAlgn="base" hangingPunct="0">
        <a:spcBef>
          <a:spcPct val="0"/>
        </a:spcBef>
        <a:spcAft>
          <a:spcPct val="0"/>
        </a:spcAft>
        <a:defRPr sz="3500">
          <a:solidFill>
            <a:srgbClr val="6B7D72"/>
          </a:solidFill>
          <a:latin typeface="Book Antiqua" pitchFamily="18" charset="0"/>
          <a:ea typeface="ＭＳ Ｐゴシック" charset="0"/>
        </a:defRPr>
      </a:lvl2pPr>
      <a:lvl3pPr algn="ctr" rtl="0" eaLnBrk="0" fontAlgn="base" hangingPunct="0">
        <a:spcBef>
          <a:spcPct val="0"/>
        </a:spcBef>
        <a:spcAft>
          <a:spcPct val="0"/>
        </a:spcAft>
        <a:defRPr sz="3500">
          <a:solidFill>
            <a:srgbClr val="6B7D72"/>
          </a:solidFill>
          <a:latin typeface="Book Antiqua" pitchFamily="18" charset="0"/>
          <a:ea typeface="ＭＳ Ｐゴシック" charset="0"/>
        </a:defRPr>
      </a:lvl3pPr>
      <a:lvl4pPr algn="ctr" rtl="0" eaLnBrk="0" fontAlgn="base" hangingPunct="0">
        <a:spcBef>
          <a:spcPct val="0"/>
        </a:spcBef>
        <a:spcAft>
          <a:spcPct val="0"/>
        </a:spcAft>
        <a:defRPr sz="3500">
          <a:solidFill>
            <a:srgbClr val="6B7D72"/>
          </a:solidFill>
          <a:latin typeface="Book Antiqua" pitchFamily="18" charset="0"/>
          <a:ea typeface="ＭＳ Ｐゴシック" charset="0"/>
        </a:defRPr>
      </a:lvl4pPr>
      <a:lvl5pPr algn="ctr" rtl="0" eaLnBrk="0" fontAlgn="base" hangingPunct="0">
        <a:spcBef>
          <a:spcPct val="0"/>
        </a:spcBef>
        <a:spcAft>
          <a:spcPct val="0"/>
        </a:spcAft>
        <a:defRPr sz="3500">
          <a:solidFill>
            <a:srgbClr val="6B7D72"/>
          </a:solidFill>
          <a:latin typeface="Book Antiqua" pitchFamily="18" charset="0"/>
          <a:ea typeface="ＭＳ Ｐゴシック"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ＭＳ Ｐゴシック" charset="0"/>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ＭＳ Ｐゴシック" charset="0"/>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ＭＳ Ｐゴシック" charset="0"/>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ＭＳ Ｐゴシック" charset="0"/>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6300" y="3355975"/>
            <a:ext cx="5938838" cy="1039813"/>
          </a:xfrm>
        </p:spPr>
        <p:txBody>
          <a:bodyPr rtlCol="0">
            <a:noAutofit/>
          </a:bodyPr>
          <a:lstStyle/>
          <a:p>
            <a:pPr eaLnBrk="1" fontAlgn="auto" hangingPunct="1">
              <a:spcAft>
                <a:spcPts val="0"/>
              </a:spcAft>
              <a:buFont typeface="Arial" pitchFamily="34" charset="0"/>
              <a:buNone/>
              <a:defRPr/>
            </a:pPr>
            <a:r>
              <a:rPr lang="en-US" sz="3200" dirty="0" smtClean="0">
                <a:solidFill>
                  <a:schemeClr val="tx1"/>
                </a:solidFill>
                <a:ea typeface="+mn-ea"/>
              </a:rPr>
              <a:t>What happened after the Civil War?</a:t>
            </a:r>
            <a:endParaRPr lang="en-US" sz="3200" dirty="0">
              <a:solidFill>
                <a:schemeClr val="tx1"/>
              </a:solidFill>
              <a:ea typeface="+mn-ea"/>
            </a:endParaRPr>
          </a:p>
        </p:txBody>
      </p:sp>
      <p:sp>
        <p:nvSpPr>
          <p:cNvPr id="2" name="Title 1"/>
          <p:cNvSpPr>
            <a:spLocks noGrp="1"/>
          </p:cNvSpPr>
          <p:nvPr>
            <p:ph type="ctrTitle"/>
          </p:nvPr>
        </p:nvSpPr>
        <p:spPr>
          <a:xfrm rot="360000">
            <a:off x="823913" y="938213"/>
            <a:ext cx="7832725" cy="1600200"/>
          </a:xfrm>
        </p:spPr>
        <p:txBody>
          <a:bodyPr>
            <a:normAutofit/>
          </a:bodyPr>
          <a:lstStyle/>
          <a:p>
            <a:pPr eaLnBrk="1" fontAlgn="auto" hangingPunct="1">
              <a:spcAft>
                <a:spcPts val="0"/>
              </a:spcAft>
              <a:defRPr/>
            </a:pPr>
            <a:r>
              <a:rPr lang="en-US" sz="6000" dirty="0" smtClean="0">
                <a:ea typeface="+mj-ea"/>
              </a:rPr>
              <a:t>Reconstruction</a:t>
            </a:r>
            <a:endParaRPr lang="en-US" sz="6000"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7988"/>
            <a:ext cx="8458200" cy="1039812"/>
          </a:xfrm>
        </p:spPr>
        <p:txBody>
          <a:bodyPr wrap="square" numCol="1" anchorCtr="0" compatLnSpc="1">
            <a:prstTxWarp prst="textNoShape">
              <a:avLst/>
            </a:prstTxWarp>
            <a:normAutofit fontScale="90000"/>
          </a:bodyPr>
          <a:lstStyle/>
          <a:p>
            <a:pPr eaLnBrk="1" hangingPunct="1"/>
            <a:r>
              <a:rPr lang="en-US" sz="3200" cap="none">
                <a:latin typeface="Book Antiqua" charset="0"/>
              </a:rPr>
              <a:t>AS A RESULT OF BLACK CODES </a:t>
            </a:r>
            <a:br>
              <a:rPr lang="en-US" sz="3200" cap="none">
                <a:latin typeface="Book Antiqua" charset="0"/>
              </a:rPr>
            </a:br>
            <a:r>
              <a:rPr lang="en-US" sz="3200" cap="none">
                <a:latin typeface="Book Antiqua" charset="0"/>
              </a:rPr>
              <a:t>BEING ILLEGAL …</a:t>
            </a:r>
          </a:p>
        </p:txBody>
      </p:sp>
      <p:sp>
        <p:nvSpPr>
          <p:cNvPr id="3" name="Content Placeholder 2"/>
          <p:cNvSpPr>
            <a:spLocks noGrp="1"/>
          </p:cNvSpPr>
          <p:nvPr>
            <p:ph idx="1"/>
          </p:nvPr>
        </p:nvSpPr>
        <p:spPr>
          <a:xfrm>
            <a:off x="-22225" y="1676400"/>
            <a:ext cx="8229600" cy="4373563"/>
          </a:xfrm>
        </p:spPr>
        <p:txBody>
          <a:bodyPr>
            <a:normAutofit/>
          </a:bodyPr>
          <a:lstStyle/>
          <a:p>
            <a:pPr eaLnBrk="1" hangingPunct="1"/>
            <a:r>
              <a:rPr lang="en-US">
                <a:latin typeface="Century Gothic" charset="0"/>
              </a:rPr>
              <a:t>Congress passed new laws to protect former slaves</a:t>
            </a:r>
          </a:p>
          <a:p>
            <a:pPr eaLnBrk="1" hangingPunct="1">
              <a:buFont typeface="Arial" charset="0"/>
              <a:buNone/>
            </a:pPr>
            <a:endParaRPr lang="en-US">
              <a:latin typeface="Century Gothic" charset="0"/>
            </a:endParaRPr>
          </a:p>
          <a:p>
            <a:pPr eaLnBrk="1" hangingPunct="1"/>
            <a:r>
              <a:rPr lang="en-US">
                <a:latin typeface="Century Gothic" charset="0"/>
              </a:rPr>
              <a:t>Freedman</a:t>
            </a:r>
            <a:r>
              <a:rPr lang="ja-JP" altLang="en-US">
                <a:latin typeface="Century Gothic" charset="0"/>
              </a:rPr>
              <a:t>’</a:t>
            </a:r>
            <a:r>
              <a:rPr lang="en-US">
                <a:latin typeface="Century Gothic" charset="0"/>
              </a:rPr>
              <a:t>s Bureau:  designed to help former slaves</a:t>
            </a:r>
          </a:p>
          <a:p>
            <a:pPr lvl="1" eaLnBrk="1" hangingPunct="1"/>
            <a:r>
              <a:rPr lang="en-US">
                <a:latin typeface="Century Gothic" charset="0"/>
              </a:rPr>
              <a:t>Built schools and </a:t>
            </a:r>
          </a:p>
          <a:p>
            <a:pPr lvl="1" eaLnBrk="1" hangingPunct="1">
              <a:buFont typeface="Arial" charset="0"/>
              <a:buNone/>
            </a:pPr>
            <a:r>
              <a:rPr lang="en-US">
                <a:latin typeface="Century Gothic" charset="0"/>
              </a:rPr>
              <a:t>hospitals for African </a:t>
            </a:r>
          </a:p>
          <a:p>
            <a:pPr lvl="1" eaLnBrk="1" hangingPunct="1">
              <a:buFont typeface="Arial" charset="0"/>
              <a:buNone/>
            </a:pPr>
            <a:r>
              <a:rPr lang="en-US">
                <a:latin typeface="Century Gothic" charset="0"/>
              </a:rPr>
              <a:t>Americans</a:t>
            </a:r>
          </a:p>
          <a:p>
            <a:pPr lvl="1" eaLnBrk="1" hangingPunct="1"/>
            <a:r>
              <a:rPr lang="en-US">
                <a:latin typeface="Century Gothic" charset="0"/>
              </a:rPr>
              <a:t>Hired teachers</a:t>
            </a:r>
          </a:p>
          <a:p>
            <a:pPr lvl="1" eaLnBrk="1" hangingPunct="1"/>
            <a:r>
              <a:rPr lang="en-US">
                <a:latin typeface="Century Gothic" charset="0"/>
              </a:rPr>
              <a:t>Helped former </a:t>
            </a:r>
          </a:p>
          <a:p>
            <a:pPr lvl="1" eaLnBrk="1" hangingPunct="1">
              <a:buFont typeface="Arial" charset="0"/>
              <a:buNone/>
            </a:pPr>
            <a:r>
              <a:rPr lang="en-US">
                <a:latin typeface="Century Gothic" charset="0"/>
              </a:rPr>
              <a:t>slaves find jobs</a:t>
            </a:r>
          </a:p>
        </p:txBody>
      </p:sp>
      <p:pic>
        <p:nvPicPr>
          <p:cNvPr id="17412" name="Picture 2" descr="http://www.nathanielturner.com/images/New_Folder/fremenb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53911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81000"/>
            <a:ext cx="8261350" cy="1039813"/>
          </a:xfrm>
        </p:spPr>
        <p:txBody>
          <a:bodyPr wrap="square" numCol="1" anchorCtr="0" compatLnSpc="1">
            <a:prstTxWarp prst="textNoShape">
              <a:avLst/>
            </a:prstTxWarp>
          </a:bodyPr>
          <a:lstStyle/>
          <a:p>
            <a:pPr eaLnBrk="1" hangingPunct="1"/>
            <a:r>
              <a:rPr lang="en-US" sz="2800" cap="none">
                <a:latin typeface="Book Antiqua" charset="0"/>
              </a:rPr>
              <a:t>THIS SOUNDS GREAT…EVERYONE IS BEING TREATED EQUALLY…</a:t>
            </a:r>
          </a:p>
        </p:txBody>
      </p:sp>
      <p:sp>
        <p:nvSpPr>
          <p:cNvPr id="19459" name="Content Placeholder 3"/>
          <p:cNvSpPr>
            <a:spLocks noGrp="1"/>
          </p:cNvSpPr>
          <p:nvPr>
            <p:ph sz="half" idx="2"/>
          </p:nvPr>
        </p:nvSpPr>
        <p:spPr>
          <a:xfrm>
            <a:off x="20638" y="2209800"/>
            <a:ext cx="6096000" cy="1219200"/>
          </a:xfrm>
          <a:ln>
            <a:solidFill>
              <a:schemeClr val="tx1"/>
            </a:solidFill>
            <a:miter lim="800000"/>
            <a:headEnd/>
            <a:tailEnd/>
          </a:ln>
        </p:spPr>
        <p:txBody>
          <a:bodyPr/>
          <a:lstStyle/>
          <a:p>
            <a:pPr marL="114300" indent="0" eaLnBrk="1" hangingPunct="1">
              <a:buFont typeface="Arial" charset="0"/>
              <a:buNone/>
            </a:pPr>
            <a:r>
              <a:rPr lang="en-US" sz="3200" b="1">
                <a:latin typeface="Century Gothic" charset="0"/>
              </a:rPr>
              <a:t>Segregation</a:t>
            </a:r>
            <a:r>
              <a:rPr lang="en-US" sz="3600">
                <a:latin typeface="Century Gothic" charset="0"/>
              </a:rPr>
              <a:t> </a:t>
            </a:r>
            <a:r>
              <a:rPr lang="en-US" sz="2000">
                <a:latin typeface="Century Gothic" charset="0"/>
              </a:rPr>
              <a:t>(the separation of blacks </a:t>
            </a:r>
          </a:p>
          <a:p>
            <a:pPr marL="114300" indent="0" eaLnBrk="1" hangingPunct="1">
              <a:buFont typeface="Arial" charset="0"/>
              <a:buNone/>
            </a:pPr>
            <a:r>
              <a:rPr lang="en-US" sz="2000">
                <a:latin typeface="Century Gothic" charset="0"/>
              </a:rPr>
              <a:t>and whites) </a:t>
            </a:r>
            <a:r>
              <a:rPr lang="en-US">
                <a:latin typeface="Century Gothic" charset="0"/>
              </a:rPr>
              <a:t>became common</a:t>
            </a:r>
          </a:p>
          <a:p>
            <a:pPr marL="114300" indent="0" eaLnBrk="1" hangingPunct="1">
              <a:buFont typeface="Arial" charset="0"/>
              <a:buNone/>
            </a:pPr>
            <a:endParaRPr lang="en-US">
              <a:latin typeface="Century Gothic" charset="0"/>
            </a:endParaRPr>
          </a:p>
        </p:txBody>
      </p:sp>
      <p:sp>
        <p:nvSpPr>
          <p:cNvPr id="19460" name="TextBox 4"/>
          <p:cNvSpPr txBox="1">
            <a:spLocks noChangeArrowheads="1"/>
          </p:cNvSpPr>
          <p:nvPr/>
        </p:nvSpPr>
        <p:spPr bwMode="auto">
          <a:xfrm>
            <a:off x="7938" y="1533525"/>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algn="ctr" eaLnBrk="1" hangingPunct="1"/>
            <a:r>
              <a:rPr lang="en-US" sz="3200" b="1"/>
              <a:t>Not everyone agreed…</a:t>
            </a:r>
          </a:p>
        </p:txBody>
      </p:sp>
      <p:pic>
        <p:nvPicPr>
          <p:cNvPr id="19461" name="Picture 4" descr="http://www.bsos.umd.edu/gvpt/uslaner/Black%20and%20White%20Segregation.jpg"/>
          <p:cNvPicPr>
            <a:picLocks noChangeAspect="1" noChangeArrowheads="1"/>
          </p:cNvPicPr>
          <p:nvPr/>
        </p:nvPicPr>
        <p:blipFill>
          <a:blip r:embed="rId2">
            <a:extLst>
              <a:ext uri="{28A0092B-C50C-407E-A947-70E740481C1C}">
                <a14:useLocalDpi xmlns:a14="http://schemas.microsoft.com/office/drawing/2010/main" val="0"/>
              </a:ext>
            </a:extLst>
          </a:blip>
          <a:srcRect t="16267" b="20988"/>
          <a:stretch>
            <a:fillRect/>
          </a:stretch>
        </p:blipFill>
        <p:spPr bwMode="auto">
          <a:xfrm>
            <a:off x="762000" y="3810000"/>
            <a:ext cx="4529138"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http://4.bp.blogspot.com/-33x1GsP1rKE/TVvnFw8Xk5I/AAAAAAAAA7E/diu0eCDPBes/s1600/colored-only%2Bwater%2Bfountain.jpg"/>
          <p:cNvPicPr>
            <a:picLocks noChangeAspect="1" noChangeArrowheads="1"/>
          </p:cNvPicPr>
          <p:nvPr/>
        </p:nvPicPr>
        <p:blipFill>
          <a:blip r:embed="rId3">
            <a:extLst>
              <a:ext uri="{28A0092B-C50C-407E-A947-70E740481C1C}">
                <a14:useLocalDpi xmlns:a14="http://schemas.microsoft.com/office/drawing/2010/main" val="0"/>
              </a:ext>
            </a:extLst>
          </a:blip>
          <a:srcRect l="24992" t="16911" r="25201" b="2588"/>
          <a:stretch>
            <a:fillRect/>
          </a:stretch>
        </p:blipFill>
        <p:spPr bwMode="auto">
          <a:xfrm>
            <a:off x="5845175" y="2819400"/>
            <a:ext cx="3276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ea typeface="+mj-ea"/>
              </a:rPr>
              <a:t>What do you see?</a:t>
            </a:r>
            <a:endParaRPr lang="en-US" dirty="0">
              <a:solidFill>
                <a:schemeClr val="accent1">
                  <a:lumMod val="75000"/>
                </a:schemeClr>
              </a:solidFill>
              <a:ea typeface="+mj-ea"/>
            </a:endParaRPr>
          </a:p>
        </p:txBody>
      </p:sp>
      <p:pic>
        <p:nvPicPr>
          <p:cNvPr id="20483" name="Picture 5" descr="http://www.amistadresource.org/LBimages/image_07_01_060_fish.jpg"/>
          <p:cNvPicPr>
            <a:picLocks noChangeAspect="1" noChangeArrowheads="1"/>
          </p:cNvPicPr>
          <p:nvPr/>
        </p:nvPicPr>
        <p:blipFill>
          <a:blip r:embed="rId2">
            <a:extLst>
              <a:ext uri="{28A0092B-C50C-407E-A947-70E740481C1C}">
                <a14:useLocalDpi xmlns:a14="http://schemas.microsoft.com/office/drawing/2010/main" val="0"/>
              </a:ext>
            </a:extLst>
          </a:blip>
          <a:srcRect l="17155" t="3419" r="6615" b="14946"/>
          <a:stretch>
            <a:fillRect/>
          </a:stretch>
        </p:blipFill>
        <p:spPr bwMode="auto">
          <a:xfrm>
            <a:off x="152400" y="1900238"/>
            <a:ext cx="4292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a:xfrm>
            <a:off x="3236913" y="3317875"/>
            <a:ext cx="1295400"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pic>
        <p:nvPicPr>
          <p:cNvPr id="20485" name="Picture 7" descr="http://www.culturequest.us/ecomm/annstillman/plessy%20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1871663"/>
            <a:ext cx="319087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http://www.amistadresource.org/LBimages/image_07_01_010_whitesonly.jpg"/>
          <p:cNvPicPr>
            <a:picLocks noChangeAspect="1" noChangeArrowheads="1"/>
          </p:cNvPicPr>
          <p:nvPr/>
        </p:nvPicPr>
        <p:blipFill>
          <a:blip r:embed="rId4">
            <a:extLst>
              <a:ext uri="{28A0092B-C50C-407E-A947-70E740481C1C}">
                <a14:useLocalDpi xmlns:a14="http://schemas.microsoft.com/office/drawing/2010/main" val="0"/>
              </a:ext>
            </a:extLst>
          </a:blip>
          <a:srcRect l="25499" t="17410" r="23886" b="34109"/>
          <a:stretch>
            <a:fillRect/>
          </a:stretch>
        </p:blipFill>
        <p:spPr bwMode="auto">
          <a:xfrm>
            <a:off x="5218113" y="4267200"/>
            <a:ext cx="30861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7988"/>
            <a:ext cx="8686800" cy="1039812"/>
          </a:xfrm>
        </p:spPr>
        <p:txBody>
          <a:bodyPr wrap="square" numCol="1" anchorCtr="0" compatLnSpc="1">
            <a:prstTxWarp prst="textNoShape">
              <a:avLst/>
            </a:prstTxWarp>
            <a:normAutofit fontScale="90000"/>
          </a:bodyPr>
          <a:lstStyle/>
          <a:p>
            <a:pPr eaLnBrk="1" hangingPunct="1"/>
            <a:r>
              <a:rPr lang="en-US" sz="3200" cap="none">
                <a:latin typeface="Book Antiqua" charset="0"/>
              </a:rPr>
              <a:t>AS A RESULT OF TENSIONS BETWEEN BLACKS AND WHITES…</a:t>
            </a:r>
          </a:p>
        </p:txBody>
      </p:sp>
      <p:sp>
        <p:nvSpPr>
          <p:cNvPr id="3" name="Content Placeholder 2"/>
          <p:cNvSpPr>
            <a:spLocks noGrp="1"/>
          </p:cNvSpPr>
          <p:nvPr>
            <p:ph idx="1"/>
          </p:nvPr>
        </p:nvSpPr>
        <p:spPr>
          <a:xfrm>
            <a:off x="457200" y="1752600"/>
            <a:ext cx="8229600" cy="4724400"/>
          </a:xfrm>
        </p:spPr>
        <p:txBody>
          <a:bodyPr rtlCol="0">
            <a:normAutofit/>
          </a:bodyPr>
          <a:lstStyle/>
          <a:p>
            <a:pPr marL="114300" indent="0" eaLnBrk="1" fontAlgn="auto" hangingPunct="1">
              <a:spcAft>
                <a:spcPts val="0"/>
              </a:spcAft>
              <a:buFont typeface="Arial" pitchFamily="34" charset="0"/>
              <a:buNone/>
              <a:defRPr/>
            </a:pPr>
            <a:r>
              <a:rPr lang="en-US" sz="3600" dirty="0" smtClean="0">
                <a:ea typeface="+mn-ea"/>
              </a:rPr>
              <a:t>Jim Crow Laws were passed:  </a:t>
            </a:r>
          </a:p>
          <a:p>
            <a:pPr marL="640080" lvl="1" eaLnBrk="1" fontAlgn="auto" hangingPunct="1">
              <a:spcAft>
                <a:spcPts val="0"/>
              </a:spcAft>
              <a:buFont typeface="Arial" pitchFamily="34" charset="0"/>
              <a:buChar char="•"/>
              <a:defRPr/>
            </a:pPr>
            <a:r>
              <a:rPr lang="en-US" sz="2800" dirty="0" smtClean="0">
                <a:ea typeface="+mn-ea"/>
              </a:rPr>
              <a:t>These laws enforced segregation </a:t>
            </a:r>
            <a:r>
              <a:rPr lang="en-US" sz="2400" dirty="0" smtClean="0">
                <a:ea typeface="+mn-ea"/>
              </a:rPr>
              <a:t>(the separation of blacks and whites)</a:t>
            </a:r>
          </a:p>
          <a:p>
            <a:pPr marL="640080" lvl="1" eaLnBrk="1" fontAlgn="auto" hangingPunct="1">
              <a:spcAft>
                <a:spcPts val="0"/>
              </a:spcAft>
              <a:buFont typeface="Arial" pitchFamily="34" charset="0"/>
              <a:buChar char="•"/>
              <a:defRPr/>
            </a:pPr>
            <a:r>
              <a:rPr lang="en-US" sz="2800" dirty="0">
                <a:ea typeface="+mn-ea"/>
              </a:rPr>
              <a:t>Under these laws, blacks could not:</a:t>
            </a:r>
          </a:p>
          <a:p>
            <a:pPr marL="1554480" lvl="4" eaLnBrk="1" fontAlgn="auto" hangingPunct="1">
              <a:spcAft>
                <a:spcPts val="0"/>
              </a:spcAft>
              <a:buClr>
                <a:schemeClr val="accent5"/>
              </a:buClr>
              <a:buFont typeface="Arial" pitchFamily="34" charset="0"/>
              <a:buChar char="•"/>
              <a:defRPr/>
            </a:pPr>
            <a:r>
              <a:rPr lang="en-US" sz="2000" dirty="0">
                <a:ea typeface="+mn-ea"/>
              </a:rPr>
              <a:t>Sit with white people on buses, trains, etc.</a:t>
            </a:r>
          </a:p>
          <a:p>
            <a:pPr marL="1554480" lvl="4" eaLnBrk="1" fontAlgn="auto" hangingPunct="1">
              <a:spcAft>
                <a:spcPts val="0"/>
              </a:spcAft>
              <a:buClr>
                <a:schemeClr val="accent5"/>
              </a:buClr>
              <a:buFont typeface="Arial" pitchFamily="34" charset="0"/>
              <a:buChar char="•"/>
              <a:defRPr/>
            </a:pPr>
            <a:r>
              <a:rPr lang="en-US" sz="2000" dirty="0">
                <a:ea typeface="+mn-ea"/>
              </a:rPr>
              <a:t>Go to school with white people</a:t>
            </a:r>
          </a:p>
          <a:p>
            <a:pPr marL="1554480" lvl="4" eaLnBrk="1" fontAlgn="auto" hangingPunct="1">
              <a:spcAft>
                <a:spcPts val="0"/>
              </a:spcAft>
              <a:buClr>
                <a:schemeClr val="accent5"/>
              </a:buClr>
              <a:buFont typeface="Arial" pitchFamily="34" charset="0"/>
              <a:buChar char="•"/>
              <a:defRPr/>
            </a:pPr>
            <a:r>
              <a:rPr lang="en-US" sz="2000" dirty="0">
                <a:ea typeface="+mn-ea"/>
              </a:rPr>
              <a:t>Share water fountains, bathrooms, etc. with white people</a:t>
            </a:r>
          </a:p>
          <a:p>
            <a:pPr marL="1554480" lvl="4" eaLnBrk="1" fontAlgn="auto" hangingPunct="1">
              <a:spcAft>
                <a:spcPts val="0"/>
              </a:spcAft>
              <a:buClr>
                <a:schemeClr val="accent5"/>
              </a:buClr>
              <a:buFont typeface="Arial" pitchFamily="34" charset="0"/>
              <a:buChar char="•"/>
              <a:defRPr/>
            </a:pPr>
            <a:r>
              <a:rPr lang="en-US" sz="2000" dirty="0">
                <a:ea typeface="+mn-ea"/>
              </a:rPr>
              <a:t>Eat at certain </a:t>
            </a:r>
            <a:r>
              <a:rPr lang="en-US" sz="2000" dirty="0" smtClean="0">
                <a:ea typeface="+mn-ea"/>
              </a:rPr>
              <a:t>restaurants</a:t>
            </a:r>
            <a:endParaRPr lang="en-US" sz="2400" dirty="0" smtClean="0">
              <a:ea typeface="+mn-ea"/>
            </a:endParaRPr>
          </a:p>
          <a:p>
            <a:pPr marL="640080" lvl="1" eaLnBrk="1" fontAlgn="auto" hangingPunct="1">
              <a:spcAft>
                <a:spcPts val="0"/>
              </a:spcAft>
              <a:buFont typeface="Arial" pitchFamily="34" charset="0"/>
              <a:buChar char="•"/>
              <a:defRPr/>
            </a:pPr>
            <a:r>
              <a:rPr lang="en-US" sz="2800" dirty="0" smtClean="0">
                <a:ea typeface="+mn-ea"/>
              </a:rPr>
              <a:t>What do you think this situation created?</a:t>
            </a:r>
          </a:p>
          <a:p>
            <a:pPr marL="1325880" lvl="4" indent="0" eaLnBrk="1" fontAlgn="auto" hangingPunct="1">
              <a:spcAft>
                <a:spcPts val="0"/>
              </a:spcAft>
              <a:buClr>
                <a:schemeClr val="accent5"/>
              </a:buClr>
              <a:buFont typeface="Arial" pitchFamily="34" charset="0"/>
              <a:buNone/>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7988"/>
            <a:ext cx="8534400" cy="1039812"/>
          </a:xfrm>
        </p:spPr>
        <p:txBody>
          <a:bodyPr/>
          <a:lstStyle/>
          <a:p>
            <a:pPr eaLnBrk="1" hangingPunct="1">
              <a:defRPr/>
            </a:pPr>
            <a:r>
              <a:rPr lang="en-US" dirty="0" smtClean="0">
                <a:ea typeface="+mj-ea"/>
              </a:rPr>
              <a:t>what did slaves do for work?</a:t>
            </a:r>
            <a:endParaRPr lang="en-US" dirty="0">
              <a:ea typeface="+mj-ea"/>
            </a:endParaRPr>
          </a:p>
        </p:txBody>
      </p:sp>
      <p:sp>
        <p:nvSpPr>
          <p:cNvPr id="3" name="Content Placeholder 2"/>
          <p:cNvSpPr>
            <a:spLocks noGrp="1"/>
          </p:cNvSpPr>
          <p:nvPr>
            <p:ph idx="1"/>
          </p:nvPr>
        </p:nvSpPr>
        <p:spPr/>
        <p:txBody>
          <a:bodyPr/>
          <a:lstStyle/>
          <a:p>
            <a:pPr eaLnBrk="1" hangingPunct="1"/>
            <a:r>
              <a:rPr lang="en-US" dirty="0">
                <a:latin typeface="Century Gothic" charset="0"/>
              </a:rPr>
              <a:t>What do they know how to do?</a:t>
            </a:r>
          </a:p>
          <a:p>
            <a:pPr eaLnBrk="1" hangingPunct="1"/>
            <a:r>
              <a:rPr lang="en-US" dirty="0">
                <a:latin typeface="Century Gothic" charset="0"/>
              </a:rPr>
              <a:t>Can they read?</a:t>
            </a:r>
          </a:p>
          <a:p>
            <a:pPr eaLnBrk="1" hangingPunct="1"/>
            <a:r>
              <a:rPr lang="en-US" dirty="0">
                <a:latin typeface="Century Gothic" charset="0"/>
              </a:rPr>
              <a:t>Are they educated?</a:t>
            </a:r>
          </a:p>
          <a:p>
            <a:pPr eaLnBrk="1" hangingPunct="1">
              <a:buFont typeface="Arial" charset="0"/>
              <a:buNone/>
            </a:pPr>
            <a:endParaRPr lang="en-US" dirty="0">
              <a:latin typeface="Century Gothic" charset="0"/>
            </a:endParaRPr>
          </a:p>
          <a:p>
            <a:pPr eaLnBrk="1" hangingPunct="1">
              <a:buFont typeface="Arial" charset="0"/>
              <a:buNone/>
            </a:pPr>
            <a:endParaRPr lang="en-US" dirty="0">
              <a:latin typeface="Century Gothic" charset="0"/>
            </a:endParaRPr>
          </a:p>
          <a:p>
            <a:pPr eaLnBrk="1" hangingPunct="1"/>
            <a:r>
              <a:rPr lang="en-US" dirty="0">
                <a:latin typeface="Century Gothic" charset="0"/>
              </a:rPr>
              <a:t>As a result, they had to do what they know…</a:t>
            </a:r>
          </a:p>
          <a:p>
            <a:pPr eaLnBrk="1" hangingPunct="1"/>
            <a:endParaRPr lang="en-US" dirty="0">
              <a:latin typeface="Century Gothic" charset="0"/>
            </a:endParaRPr>
          </a:p>
          <a:p>
            <a:pPr eaLnBrk="1" hangingPunct="1"/>
            <a:endParaRPr lang="en-US" dirty="0">
              <a:latin typeface="Century Gothic" charset="0"/>
            </a:endParaRPr>
          </a:p>
          <a:p>
            <a:pPr eaLnBrk="1" hangingPunct="1"/>
            <a:endParaRPr lang="en-US" dirty="0">
              <a:latin typeface="Century Gothic" charset="0"/>
            </a:endParaRPr>
          </a:p>
          <a:p>
            <a:pPr eaLnBrk="1" hangingPunct="1"/>
            <a:endParaRPr lang="en-US" dirty="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5715000" cy="1143000"/>
          </a:xfrm>
        </p:spPr>
        <p:txBody>
          <a:bodyPr/>
          <a:lstStyle/>
          <a:p>
            <a:r>
              <a:rPr lang="en-US" b="1" dirty="0" smtClean="0">
                <a:solidFill>
                  <a:schemeClr val="tx1"/>
                </a:solidFill>
              </a:rPr>
              <a:t>Freed men</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idx="1"/>
          </p:nvPr>
        </p:nvSpPr>
        <p:spPr>
          <a:xfrm>
            <a:off x="3200400" y="1549801"/>
            <a:ext cx="5943600" cy="4525963"/>
          </a:xfrm>
        </p:spPr>
        <p:txBody>
          <a:bodyPr>
            <a:normAutofit fontScale="92500"/>
          </a:bodyPr>
          <a:lstStyle/>
          <a:p>
            <a:r>
              <a:rPr lang="en-US" sz="2400" b="1" dirty="0" smtClean="0">
                <a:solidFill>
                  <a:schemeClr val="tx1"/>
                </a:solidFill>
              </a:rPr>
              <a:t>Had no money to purchase land</a:t>
            </a:r>
          </a:p>
          <a:p>
            <a:r>
              <a:rPr lang="en-US" sz="2400" b="1" dirty="0" smtClean="0">
                <a:solidFill>
                  <a:schemeClr val="tx1"/>
                </a:solidFill>
              </a:rPr>
              <a:t>Little opportunity </a:t>
            </a:r>
            <a:r>
              <a:rPr lang="en-US" sz="2400" b="1" dirty="0" smtClean="0">
                <a:solidFill>
                  <a:schemeClr val="tx1"/>
                </a:solidFill>
              </a:rPr>
              <a:t>to work for wages since little currency was available in the South</a:t>
            </a:r>
          </a:p>
          <a:p>
            <a:r>
              <a:rPr lang="en-US" sz="2400" b="1" dirty="0" smtClean="0">
                <a:solidFill>
                  <a:schemeClr val="tx1"/>
                </a:solidFill>
              </a:rPr>
              <a:t>Entered into agreements with </a:t>
            </a:r>
            <a:r>
              <a:rPr lang="en-US" sz="2400" b="1" dirty="0" smtClean="0">
                <a:solidFill>
                  <a:schemeClr val="tx1"/>
                </a:solidFill>
              </a:rPr>
              <a:t>land owners </a:t>
            </a:r>
            <a:r>
              <a:rPr lang="en-US" sz="2400" b="1" dirty="0" smtClean="0">
                <a:solidFill>
                  <a:schemeClr val="tx1"/>
                </a:solidFill>
              </a:rPr>
              <a:t>to trade labor for land in an arrangement known as </a:t>
            </a:r>
            <a:r>
              <a:rPr lang="en-US" sz="2400" b="1" u="sng" dirty="0" smtClean="0">
                <a:solidFill>
                  <a:schemeClr val="tx1"/>
                </a:solidFill>
              </a:rPr>
              <a:t>Sharecropping</a:t>
            </a:r>
            <a:endParaRPr lang="en-US" sz="2400" b="1" u="sng" dirty="0" smtClean="0">
              <a:solidFill>
                <a:schemeClr val="tx1"/>
              </a:solidFill>
            </a:endParaRPr>
          </a:p>
          <a:p>
            <a:pPr marL="0" indent="0">
              <a:buNone/>
            </a:pPr>
            <a:endParaRPr lang="en-US" sz="2400" b="1" u="sng" dirty="0" smtClean="0">
              <a:solidFill>
                <a:schemeClr val="tx1"/>
              </a:solidFill>
            </a:endParaRPr>
          </a:p>
          <a:p>
            <a:r>
              <a:rPr lang="en-US" sz="2800" b="1" u="sng" dirty="0" smtClean="0">
                <a:solidFill>
                  <a:schemeClr val="tx1"/>
                </a:solidFill>
              </a:rPr>
              <a:t>Sharecropping</a:t>
            </a:r>
            <a:r>
              <a:rPr lang="en-US" sz="2800" b="1" dirty="0" smtClean="0">
                <a:solidFill>
                  <a:schemeClr val="tx1"/>
                </a:solidFill>
              </a:rPr>
              <a:t> </a:t>
            </a:r>
            <a:r>
              <a:rPr lang="en-US" sz="2400" b="1" dirty="0" smtClean="0">
                <a:solidFill>
                  <a:schemeClr val="tx1"/>
                </a:solidFill>
              </a:rPr>
              <a:t>- in exchange for the right to work the land, poor whites and African Americans would be given a share of the crop they grew. </a:t>
            </a:r>
            <a:endParaRPr lang="en-US" sz="2400" b="1" u="sng" dirty="0">
              <a:solidFill>
                <a:schemeClr val="tx1"/>
              </a:solidFill>
            </a:endParaRPr>
          </a:p>
        </p:txBody>
      </p:sp>
      <p:pic>
        <p:nvPicPr>
          <p:cNvPr id="6146" name="Picture 2" descr="http://www.americanprideroofing.com/wp-content/uploads/2012/07/No-Money-up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0" y="493986"/>
            <a:ext cx="23812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ourtneysargent\AppData\Local\Microsoft\Windows\Temporary Internet Files\Content.IE5\0ZUHZN3O\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10" y="3016971"/>
            <a:ext cx="1745590" cy="182057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courtneysargent\AppData\Local\Microsoft\Windows\Temporary Internet Files\Content.IE5\OR58FELX\MC9002168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43" y="4876800"/>
            <a:ext cx="3186324" cy="178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36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What do you see?</a:t>
            </a:r>
            <a:endParaRPr lang="en-US" dirty="0">
              <a:ea typeface="+mj-ea"/>
            </a:endParaRPr>
          </a:p>
        </p:txBody>
      </p:sp>
      <p:pic>
        <p:nvPicPr>
          <p:cNvPr id="23555" name="Picture 2" descr="http://mrcapwebpage.com/VCSUSHISTORY/cottonfie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981200"/>
            <a:ext cx="4645025"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www.historyforkids.org/learn/northamerica/after1500/people/pictures/sharecropper.jpg"/>
          <p:cNvPicPr>
            <a:picLocks noChangeAspect="1" noChangeArrowheads="1"/>
          </p:cNvPicPr>
          <p:nvPr/>
        </p:nvPicPr>
        <p:blipFill>
          <a:blip r:embed="rId3">
            <a:extLst>
              <a:ext uri="{28A0092B-C50C-407E-A947-70E740481C1C}">
                <a14:useLocalDpi xmlns:a14="http://schemas.microsoft.com/office/drawing/2010/main" val="0"/>
              </a:ext>
            </a:extLst>
          </a:blip>
          <a:srcRect l="9679" r="18388"/>
          <a:stretch>
            <a:fillRect/>
          </a:stretch>
        </p:blipFill>
        <p:spPr bwMode="auto">
          <a:xfrm>
            <a:off x="5181600" y="2524125"/>
            <a:ext cx="3425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Sharecropping </a:t>
            </a:r>
            <a:endParaRPr lang="en-US" dirty="0">
              <a:ea typeface="+mj-ea"/>
            </a:endParaRPr>
          </a:p>
        </p:txBody>
      </p:sp>
      <p:pic>
        <p:nvPicPr>
          <p:cNvPr id="24579" name="Picture 2" descr="http://www.robertscottbell.com/wp-content/uploads/2010/09/Farml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2133600"/>
            <a:ext cx="26527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52388" y="45720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r>
              <a:rPr lang="en-US"/>
              <a:t>Former slaves rented  land from landowners</a:t>
            </a:r>
          </a:p>
        </p:txBody>
      </p:sp>
      <p:sp>
        <p:nvSpPr>
          <p:cNvPr id="5" name="Right Arrow 4"/>
          <p:cNvSpPr/>
          <p:nvPr/>
        </p:nvSpPr>
        <p:spPr>
          <a:xfrm>
            <a:off x="2838450" y="2895600"/>
            <a:ext cx="785813" cy="52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2" name="Picture 4" descr="http://cchs.usd224.com/Classes09/PlantsofWonder/Pictures/sweet%20corn.jpg"/>
          <p:cNvPicPr>
            <a:picLocks noChangeAspect="1" noChangeArrowheads="1"/>
          </p:cNvPicPr>
          <p:nvPr/>
        </p:nvPicPr>
        <p:blipFill>
          <a:blip r:embed="rId3">
            <a:extLst>
              <a:ext uri="{28A0092B-C50C-407E-A947-70E740481C1C}">
                <a14:useLocalDpi xmlns:a14="http://schemas.microsoft.com/office/drawing/2010/main" val="0"/>
              </a:ext>
            </a:extLst>
          </a:blip>
          <a:srcRect l="12013" r="21027"/>
          <a:stretch>
            <a:fillRect/>
          </a:stretch>
        </p:blipFill>
        <p:spPr bwMode="auto">
          <a:xfrm>
            <a:off x="3830638" y="1698625"/>
            <a:ext cx="14271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http://www.historyforkids.org/learn/clothing/pictures/cotton.jpg"/>
          <p:cNvPicPr>
            <a:picLocks noChangeAspect="1" noChangeArrowheads="1"/>
          </p:cNvPicPr>
          <p:nvPr/>
        </p:nvPicPr>
        <p:blipFill>
          <a:blip r:embed="rId4">
            <a:extLst>
              <a:ext uri="{28A0092B-C50C-407E-A947-70E740481C1C}">
                <a14:useLocalDpi xmlns:a14="http://schemas.microsoft.com/office/drawing/2010/main" val="0"/>
              </a:ext>
            </a:extLst>
          </a:blip>
          <a:srcRect r="17323"/>
          <a:stretch>
            <a:fillRect/>
          </a:stretch>
        </p:blipFill>
        <p:spPr bwMode="auto">
          <a:xfrm>
            <a:off x="3694113" y="3424238"/>
            <a:ext cx="1717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5"/>
          <p:cNvSpPr txBox="1">
            <a:spLocks noChangeArrowheads="1"/>
          </p:cNvSpPr>
          <p:nvPr/>
        </p:nvSpPr>
        <p:spPr bwMode="auto">
          <a:xfrm>
            <a:off x="3429000" y="5410200"/>
            <a:ext cx="223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r>
              <a:rPr lang="en-US"/>
              <a:t>To pay rent, they had to give most of their crops to the landowner.</a:t>
            </a:r>
          </a:p>
        </p:txBody>
      </p:sp>
      <p:sp>
        <p:nvSpPr>
          <p:cNvPr id="7" name="Rectangle 6"/>
          <p:cNvSpPr/>
          <p:nvPr/>
        </p:nvSpPr>
        <p:spPr>
          <a:xfrm>
            <a:off x="5576888" y="3048000"/>
            <a:ext cx="609600" cy="11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576888" y="3243263"/>
            <a:ext cx="609600" cy="11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7" name="TextBox 2"/>
          <p:cNvSpPr txBox="1">
            <a:spLocks noChangeArrowheads="1"/>
          </p:cNvSpPr>
          <p:nvPr/>
        </p:nvSpPr>
        <p:spPr bwMode="auto">
          <a:xfrm>
            <a:off x="7678738" y="1847850"/>
            <a:ext cx="1312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r>
              <a:rPr lang="en-US"/>
              <a:t>A LOT of money for the land owners</a:t>
            </a:r>
          </a:p>
        </p:txBody>
      </p:sp>
      <p:pic>
        <p:nvPicPr>
          <p:cNvPr id="24588" name="Picture 12" descr="C:\Documents and Settings\e200702769\Local Settings\Temporary Internet Files\Content.IE5\V415Q7Y8\MC90043163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238" y="15335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6" descr="C:\Documents and Settings\e200702769\Local Settings\Temporary Internet Files\Content.IE5\RZT1IT63\MC9004348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110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Box 3"/>
          <p:cNvSpPr txBox="1">
            <a:spLocks noChangeArrowheads="1"/>
          </p:cNvSpPr>
          <p:nvPr/>
        </p:nvSpPr>
        <p:spPr bwMode="auto">
          <a:xfrm>
            <a:off x="7286625" y="3733800"/>
            <a:ext cx="17097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r>
              <a:rPr lang="en-US"/>
              <a:t>Little to no money left for the former slave to by food, clothing, etc. for his family.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1143000"/>
          </a:xfrm>
        </p:spPr>
        <p:txBody>
          <a:bodyPr/>
          <a:lstStyle/>
          <a:p>
            <a:r>
              <a:rPr lang="en-US" b="1" dirty="0" smtClean="0">
                <a:solidFill>
                  <a:srgbClr val="000000"/>
                </a:solidFill>
              </a:rPr>
              <a:t>Freedman’s Bureau</a:t>
            </a:r>
            <a:endParaRPr lang="en-US" b="1" dirty="0">
              <a:solidFill>
                <a:srgbClr val="000000"/>
              </a:solidFill>
            </a:endParaRPr>
          </a:p>
        </p:txBody>
      </p:sp>
      <p:sp>
        <p:nvSpPr>
          <p:cNvPr id="3" name="Content Placeholder 2"/>
          <p:cNvSpPr>
            <a:spLocks noGrp="1"/>
          </p:cNvSpPr>
          <p:nvPr>
            <p:ph idx="1"/>
          </p:nvPr>
        </p:nvSpPr>
        <p:spPr>
          <a:xfrm>
            <a:off x="304800" y="1143000"/>
            <a:ext cx="8610600" cy="5715000"/>
          </a:xfrm>
        </p:spPr>
        <p:txBody>
          <a:bodyPr>
            <a:normAutofit fontScale="62500" lnSpcReduction="20000"/>
          </a:bodyPr>
          <a:lstStyle/>
          <a:p>
            <a:r>
              <a:rPr lang="en-US" sz="3200" b="1" dirty="0" smtClean="0">
                <a:solidFill>
                  <a:srgbClr val="000000"/>
                </a:solidFill>
              </a:rPr>
              <a:t>Established </a:t>
            </a:r>
            <a:r>
              <a:rPr lang="en-US" sz="3200" b="1" i="1" dirty="0" smtClean="0">
                <a:solidFill>
                  <a:srgbClr val="000000"/>
                </a:solidFill>
              </a:rPr>
              <a:t>before </a:t>
            </a:r>
            <a:r>
              <a:rPr lang="en-US" sz="3200" b="1" dirty="0" smtClean="0">
                <a:solidFill>
                  <a:srgbClr val="000000"/>
                </a:solidFill>
              </a:rPr>
              <a:t>the end of the Civil War</a:t>
            </a:r>
          </a:p>
          <a:p>
            <a:r>
              <a:rPr lang="en-US" sz="3200" b="1" dirty="0" smtClean="0">
                <a:solidFill>
                  <a:srgbClr val="000000"/>
                </a:solidFill>
              </a:rPr>
              <a:t>Bureau was never effectively staffed or funded.</a:t>
            </a:r>
          </a:p>
          <a:p>
            <a:r>
              <a:rPr lang="en-US" sz="3200" b="1" dirty="0" smtClean="0">
                <a:solidFill>
                  <a:srgbClr val="000000"/>
                </a:solidFill>
              </a:rPr>
              <a:t>First line of assistance to </a:t>
            </a:r>
            <a:r>
              <a:rPr lang="en-US" sz="3200" b="1" i="1" dirty="0" smtClean="0">
                <a:solidFill>
                  <a:srgbClr val="000000"/>
                </a:solidFill>
              </a:rPr>
              <a:t>ALL</a:t>
            </a:r>
            <a:r>
              <a:rPr lang="en-US" sz="3200" b="1" dirty="0" smtClean="0">
                <a:solidFill>
                  <a:srgbClr val="000000"/>
                </a:solidFill>
              </a:rPr>
              <a:t> people in the South in need</a:t>
            </a:r>
          </a:p>
          <a:p>
            <a:pPr marL="0" indent="0">
              <a:buNone/>
            </a:pPr>
            <a:r>
              <a:rPr lang="en-US" b="1" dirty="0">
                <a:solidFill>
                  <a:srgbClr val="000000"/>
                </a:solidFill>
              </a:rPr>
              <a:t/>
            </a:r>
            <a:br>
              <a:rPr lang="en-US" b="1" dirty="0">
                <a:solidFill>
                  <a:srgbClr val="000000"/>
                </a:solidFill>
              </a:rPr>
            </a:br>
            <a:r>
              <a:rPr lang="en-US" b="1" dirty="0" smtClean="0">
                <a:solidFill>
                  <a:srgbClr val="000000"/>
                </a:solidFill>
              </a:rPr>
              <a:t>What did it do?</a:t>
            </a:r>
            <a:endParaRPr lang="en-US" sz="3200" b="1" dirty="0" smtClean="0">
              <a:solidFill>
                <a:srgbClr val="000000"/>
              </a:solidFill>
            </a:endParaRPr>
          </a:p>
          <a:p>
            <a:pPr lvl="0"/>
            <a:r>
              <a:rPr lang="en-US" sz="3400" b="1" dirty="0">
                <a:solidFill>
                  <a:srgbClr val="FFFF00"/>
                </a:solidFill>
              </a:rPr>
              <a:t>Provided food, clothing, medical care, education and protection from the hostile white environment in the South</a:t>
            </a:r>
          </a:p>
          <a:p>
            <a:pPr lvl="0"/>
            <a:r>
              <a:rPr lang="en-US" sz="3400" b="1" dirty="0">
                <a:solidFill>
                  <a:srgbClr val="FFFF00"/>
                </a:solidFill>
              </a:rPr>
              <a:t>Helped freemen find jobs </a:t>
            </a:r>
            <a:r>
              <a:rPr lang="en-US" sz="3400" b="1" dirty="0">
                <a:solidFill>
                  <a:srgbClr val="000000"/>
                </a:solidFill>
              </a:rPr>
              <a:t>and protection of their labor </a:t>
            </a:r>
            <a:r>
              <a:rPr lang="en-US" sz="3400" b="1" dirty="0" smtClean="0">
                <a:solidFill>
                  <a:srgbClr val="000000"/>
                </a:solidFill>
              </a:rPr>
              <a:t>contracts</a:t>
            </a:r>
            <a:endParaRPr lang="en-US" sz="3400" b="1" dirty="0">
              <a:solidFill>
                <a:srgbClr val="000000"/>
              </a:solidFill>
            </a:endParaRPr>
          </a:p>
          <a:p>
            <a:pPr lvl="0"/>
            <a:r>
              <a:rPr lang="en-US" sz="3400" b="1" dirty="0">
                <a:solidFill>
                  <a:srgbClr val="000000"/>
                </a:solidFill>
              </a:rPr>
              <a:t>However, African Americans were not able to achieve economic independence because they were not allowed to have their own land to </a:t>
            </a:r>
            <a:r>
              <a:rPr lang="en-US" sz="3400" b="1" dirty="0" smtClean="0">
                <a:solidFill>
                  <a:srgbClr val="000000"/>
                </a:solidFill>
              </a:rPr>
              <a:t>farm, so </a:t>
            </a:r>
            <a:r>
              <a:rPr lang="en-US" sz="3400" b="1" dirty="0">
                <a:solidFill>
                  <a:srgbClr val="000000"/>
                </a:solidFill>
              </a:rPr>
              <a:t>the Freedman’s Bureau helped to </a:t>
            </a:r>
            <a:r>
              <a:rPr lang="en-US" sz="3400" b="1" dirty="0">
                <a:solidFill>
                  <a:srgbClr val="FFFF00"/>
                </a:solidFill>
              </a:rPr>
              <a:t>build relationships with worker-less plantation owners with African Americans to establish </a:t>
            </a:r>
            <a:r>
              <a:rPr lang="en-US" sz="3400" b="1" dirty="0" smtClean="0">
                <a:solidFill>
                  <a:srgbClr val="FFFF00"/>
                </a:solidFill>
              </a:rPr>
              <a:t>sharecropping</a:t>
            </a:r>
          </a:p>
          <a:p>
            <a:pPr lvl="0"/>
            <a:r>
              <a:rPr lang="en-US" sz="3400" b="1" dirty="0" smtClean="0">
                <a:solidFill>
                  <a:srgbClr val="000000"/>
                </a:solidFill>
              </a:rPr>
              <a:t>The </a:t>
            </a:r>
            <a:r>
              <a:rPr lang="en-US" sz="3400" b="1" dirty="0">
                <a:solidFill>
                  <a:srgbClr val="000000"/>
                </a:solidFill>
              </a:rPr>
              <a:t>biggest contribution of the Bureau would be the </a:t>
            </a:r>
            <a:r>
              <a:rPr lang="en-US" sz="3400" b="1" dirty="0">
                <a:solidFill>
                  <a:srgbClr val="FFFF00"/>
                </a:solidFill>
              </a:rPr>
              <a:t>establishment of over 1,000 schools throughout the </a:t>
            </a:r>
            <a:r>
              <a:rPr lang="en-US" sz="3400" b="1" dirty="0" smtClean="0">
                <a:solidFill>
                  <a:srgbClr val="FFFF00"/>
                </a:solidFill>
              </a:rPr>
              <a:t>South</a:t>
            </a:r>
            <a:endParaRPr lang="en-US" sz="4600" b="1" dirty="0">
              <a:solidFill>
                <a:srgbClr val="FFFF00"/>
              </a:solidFill>
            </a:endParaRPr>
          </a:p>
        </p:txBody>
      </p:sp>
    </p:spTree>
    <p:extLst>
      <p:ext uri="{BB962C8B-B14F-4D97-AF65-F5344CB8AC3E}">
        <p14:creationId xmlns:p14="http://schemas.microsoft.com/office/powerpoint/2010/main" val="10782893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the freedman’s bureau helped? Why or why not?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52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txBox="1">
            <a:spLocks/>
          </p:cNvSpPr>
          <p:nvPr/>
        </p:nvSpPr>
        <p:spPr bwMode="auto">
          <a:xfrm>
            <a:off x="457200" y="457200"/>
            <a:ext cx="8229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spcBef>
                <a:spcPct val="20000"/>
              </a:spcBef>
              <a:buClr>
                <a:schemeClr val="accent1"/>
              </a:buClr>
              <a:buFont typeface="Arial" charset="0"/>
              <a:buNone/>
            </a:pPr>
            <a:r>
              <a:rPr lang="en-US" sz="2800">
                <a:solidFill>
                  <a:schemeClr val="tx2"/>
                </a:solidFill>
              </a:rPr>
              <a:t>	</a:t>
            </a:r>
            <a:r>
              <a:rPr lang="en-US" sz="2600">
                <a:solidFill>
                  <a:schemeClr val="tx2"/>
                </a:solidFill>
              </a:rPr>
              <a:t>It</a:t>
            </a:r>
            <a:r>
              <a:rPr lang="ja-JP" altLang="en-US" sz="2600">
                <a:solidFill>
                  <a:schemeClr val="tx2"/>
                </a:solidFill>
              </a:rPr>
              <a:t>’</a:t>
            </a:r>
            <a:r>
              <a:rPr lang="en-US" sz="2600">
                <a:solidFill>
                  <a:schemeClr val="tx2"/>
                </a:solidFill>
              </a:rPr>
              <a:t>s Friday, a little after 10:00p.m. President Abraham Lincoln and his wife, Mary are enjoying a play.  The President and his guests are seated in a box above the stage of Ford</a:t>
            </a:r>
            <a:r>
              <a:rPr lang="ja-JP" altLang="en-US" sz="2600">
                <a:solidFill>
                  <a:schemeClr val="tx2"/>
                </a:solidFill>
              </a:rPr>
              <a:t>’</a:t>
            </a:r>
            <a:r>
              <a:rPr lang="en-US" sz="2600">
                <a:solidFill>
                  <a:schemeClr val="tx2"/>
                </a:solidFill>
              </a:rPr>
              <a:t>s Theatre.</a:t>
            </a:r>
          </a:p>
          <a:p>
            <a:pPr eaLnBrk="1" hangingPunct="1">
              <a:spcBef>
                <a:spcPct val="20000"/>
              </a:spcBef>
              <a:buClr>
                <a:schemeClr val="accent1"/>
              </a:buClr>
              <a:buFont typeface="Arial" charset="0"/>
              <a:buNone/>
            </a:pPr>
            <a:r>
              <a:rPr lang="en-US" sz="2600">
                <a:solidFill>
                  <a:schemeClr val="tx2"/>
                </a:solidFill>
              </a:rPr>
              <a:t>	Suddenly, the audience hears something like an explosion.  Blue-colored smoke comes from the box where the President is seated.  Mary Lincoln screams.  President Lincoln has been shot.  The bullet has entered the back of his head near his left ear.  Lincoln is still breathing but unconscious.</a:t>
            </a:r>
          </a:p>
          <a:p>
            <a:pPr eaLnBrk="1" hangingPunct="1">
              <a:spcBef>
                <a:spcPct val="20000"/>
              </a:spcBef>
              <a:buClr>
                <a:schemeClr val="accent1"/>
              </a:buClr>
              <a:buFont typeface="Arial" charset="0"/>
              <a:buNone/>
            </a:pPr>
            <a:r>
              <a:rPr lang="en-US" sz="2600">
                <a:solidFill>
                  <a:schemeClr val="tx2"/>
                </a:solidFill>
              </a:rPr>
              <a:t>	A young doctor comes forward to aid the President.  After checking his wound, he says, </a:t>
            </a:r>
            <a:r>
              <a:rPr lang="ja-JP" altLang="en-US" sz="2600">
                <a:solidFill>
                  <a:schemeClr val="tx2"/>
                </a:solidFill>
              </a:rPr>
              <a:t>“</a:t>
            </a:r>
            <a:r>
              <a:rPr lang="en-US" sz="2600">
                <a:solidFill>
                  <a:schemeClr val="tx2"/>
                </a:solidFill>
              </a:rPr>
              <a:t>It is impossible for him to recover.</a:t>
            </a:r>
            <a:r>
              <a:rPr lang="ja-JP" altLang="en-US" sz="2600">
                <a:solidFill>
                  <a:schemeClr val="tx2"/>
                </a:solidFill>
              </a:rPr>
              <a:t>”</a:t>
            </a:r>
            <a:endParaRPr lang="en-US" sz="26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8559"/>
          </a:xfrm>
        </p:spPr>
        <p:txBody>
          <a:bodyPr/>
          <a:lstStyle/>
          <a:p>
            <a:r>
              <a:rPr lang="en-US" b="1" dirty="0" smtClean="0">
                <a:solidFill>
                  <a:srgbClr val="000000"/>
                </a:solidFill>
              </a:rPr>
              <a:t>Acquiring Land…</a:t>
            </a:r>
            <a:endParaRPr lang="en-US" b="1" dirty="0">
              <a:solidFill>
                <a:srgbClr val="000000"/>
              </a:solidFill>
            </a:endParaRPr>
          </a:p>
        </p:txBody>
      </p:sp>
      <p:sp>
        <p:nvSpPr>
          <p:cNvPr id="3" name="Content Placeholder 2"/>
          <p:cNvSpPr>
            <a:spLocks noGrp="1"/>
          </p:cNvSpPr>
          <p:nvPr>
            <p:ph idx="1"/>
          </p:nvPr>
        </p:nvSpPr>
        <p:spPr>
          <a:xfrm>
            <a:off x="0" y="2971801"/>
            <a:ext cx="9109841" cy="3886200"/>
          </a:xfrm>
        </p:spPr>
        <p:txBody>
          <a:bodyPr>
            <a:normAutofit fontScale="92500"/>
          </a:bodyPr>
          <a:lstStyle/>
          <a:p>
            <a:r>
              <a:rPr lang="en-US" sz="2800" b="1" dirty="0" smtClean="0">
                <a:solidFill>
                  <a:srgbClr val="000000"/>
                </a:solidFill>
              </a:rPr>
              <a:t>Most African Americans tried, but for the most part, it was _________________.</a:t>
            </a:r>
          </a:p>
          <a:p>
            <a:r>
              <a:rPr lang="en-US" sz="2800" b="1" dirty="0" smtClean="0">
                <a:solidFill>
                  <a:srgbClr val="000000"/>
                </a:solidFill>
              </a:rPr>
              <a:t>General Sherman advocated distribution of “forty acres and a mule” to African American war refugees and some land was distributed during and shortly after the Civil War.</a:t>
            </a:r>
          </a:p>
          <a:p>
            <a:r>
              <a:rPr lang="en-US" sz="2800" b="1" dirty="0" smtClean="0">
                <a:solidFill>
                  <a:srgbClr val="000000"/>
                </a:solidFill>
              </a:rPr>
              <a:t>Later, the federal Government returned most lands to white landowners that had been confiscated from the Confederates and given to freedman.</a:t>
            </a:r>
          </a:p>
        </p:txBody>
      </p:sp>
      <p:pic>
        <p:nvPicPr>
          <p:cNvPr id="2054" name="Picture 6" descr="http://si.wsj.net/public/resources/images/MI-BE069_FARMLA_F_20100618162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8768"/>
            <a:ext cx="4800600" cy="1900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5523" y="1143000"/>
            <a:ext cx="3352400" cy="584776"/>
          </a:xfrm>
          <a:prstGeom prst="rect">
            <a:avLst/>
          </a:prstGeom>
          <a:noFill/>
        </p:spPr>
        <p:txBody>
          <a:bodyPr wrap="none" rtlCol="0">
            <a:spAutoFit/>
          </a:bodyPr>
          <a:lstStyle/>
          <a:p>
            <a:r>
              <a:rPr lang="en-US" sz="3200" b="1" dirty="0" smtClean="0">
                <a:solidFill>
                  <a:srgbClr val="0000FF"/>
                </a:solidFill>
              </a:rPr>
              <a:t>Acquire – to get</a:t>
            </a:r>
            <a:endParaRPr lang="en-US" sz="3200" b="1" dirty="0">
              <a:solidFill>
                <a:srgbClr val="0000FF"/>
              </a:solidFill>
            </a:endParaRPr>
          </a:p>
        </p:txBody>
      </p:sp>
    </p:spTree>
    <p:extLst>
      <p:ext uri="{BB962C8B-B14F-4D97-AF65-F5344CB8AC3E}">
        <p14:creationId xmlns:p14="http://schemas.microsoft.com/office/powerpoint/2010/main" val="29743909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normAutofit fontScale="90000"/>
          </a:bodyPr>
          <a:lstStyle/>
          <a:p>
            <a:pPr>
              <a:defRPr/>
            </a:pPr>
            <a:r>
              <a:rPr lang="en-US" dirty="0" smtClean="0">
                <a:ea typeface="+mj-ea"/>
              </a:rPr>
              <a:t>Does sharecropping remind you of anything?</a:t>
            </a:r>
            <a:endParaRPr lang="en-US" dirty="0">
              <a:ea typeface="+mj-ea"/>
            </a:endParaRPr>
          </a:p>
        </p:txBody>
      </p:sp>
      <p:sp>
        <p:nvSpPr>
          <p:cNvPr id="3" name="Text Placeholder 2"/>
          <p:cNvSpPr>
            <a:spLocks noGrp="1"/>
          </p:cNvSpPr>
          <p:nvPr>
            <p:ph type="body" idx="1"/>
          </p:nvPr>
        </p:nvSpPr>
        <p:spPr>
          <a:xfrm>
            <a:off x="425450" y="1722438"/>
            <a:ext cx="4040188" cy="639762"/>
          </a:xfrm>
        </p:spPr>
        <p:txBody>
          <a:bodyPr/>
          <a:lstStyle/>
          <a:p>
            <a:r>
              <a:rPr lang="en-US">
                <a:latin typeface="Century Gothic" charset="0"/>
              </a:rPr>
              <a:t>Slavery</a:t>
            </a:r>
          </a:p>
        </p:txBody>
      </p:sp>
      <p:sp>
        <p:nvSpPr>
          <p:cNvPr id="25604" name="Content Placeholder 3"/>
          <p:cNvSpPr>
            <a:spLocks noGrp="1"/>
          </p:cNvSpPr>
          <p:nvPr>
            <p:ph sz="half" idx="2"/>
          </p:nvPr>
        </p:nvSpPr>
        <p:spPr>
          <a:xfrm>
            <a:off x="425450" y="2438400"/>
            <a:ext cx="4040188" cy="3687763"/>
          </a:xfrm>
          <a:ln>
            <a:solidFill>
              <a:schemeClr val="accent1"/>
            </a:solidFill>
            <a:miter lim="800000"/>
            <a:headEnd/>
            <a:tailEnd/>
          </a:ln>
        </p:spPr>
        <p:txBody>
          <a:bodyPr/>
          <a:lstStyle/>
          <a:p>
            <a:endParaRPr lang="en-US">
              <a:latin typeface="Century Gothic" charset="0"/>
            </a:endParaRPr>
          </a:p>
        </p:txBody>
      </p:sp>
      <p:sp>
        <p:nvSpPr>
          <p:cNvPr id="5" name="Text Placeholder 4"/>
          <p:cNvSpPr>
            <a:spLocks noGrp="1"/>
          </p:cNvSpPr>
          <p:nvPr>
            <p:ph type="body" sz="quarter" idx="3"/>
          </p:nvPr>
        </p:nvSpPr>
        <p:spPr/>
        <p:txBody>
          <a:bodyPr/>
          <a:lstStyle/>
          <a:p>
            <a:r>
              <a:rPr lang="en-US">
                <a:latin typeface="Century Gothic" charset="0"/>
              </a:rPr>
              <a:t>Sharecropping</a:t>
            </a:r>
          </a:p>
        </p:txBody>
      </p:sp>
      <p:sp>
        <p:nvSpPr>
          <p:cNvPr id="25606" name="Content Placeholder 5"/>
          <p:cNvSpPr>
            <a:spLocks noGrp="1"/>
          </p:cNvSpPr>
          <p:nvPr>
            <p:ph sz="quarter" idx="4"/>
          </p:nvPr>
        </p:nvSpPr>
        <p:spPr>
          <a:xfrm>
            <a:off x="4645025" y="2438400"/>
            <a:ext cx="4041775" cy="3687763"/>
          </a:xfrm>
          <a:ln>
            <a:solidFill>
              <a:schemeClr val="accent1"/>
            </a:solidFill>
            <a:miter lim="800000"/>
            <a:headEnd/>
            <a:tailEnd/>
          </a:ln>
        </p:spPr>
        <p:txBody>
          <a:bodyPr/>
          <a:lstStyle/>
          <a:p>
            <a:endParaRPr lang="en-US">
              <a:latin typeface="Century Gothic"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7988"/>
            <a:ext cx="8763000" cy="1039812"/>
          </a:xfrm>
        </p:spPr>
        <p:txBody>
          <a:bodyPr>
            <a:noAutofit/>
          </a:bodyPr>
          <a:lstStyle/>
          <a:p>
            <a:pPr eaLnBrk="1" fontAlgn="auto" hangingPunct="1">
              <a:spcAft>
                <a:spcPts val="0"/>
              </a:spcAft>
              <a:defRPr/>
            </a:pPr>
            <a:r>
              <a:rPr lang="en-US" sz="3600" b="1" dirty="0" smtClean="0">
                <a:solidFill>
                  <a:schemeClr val="accent1">
                    <a:lumMod val="75000"/>
                  </a:schemeClr>
                </a:solidFill>
                <a:ea typeface="+mj-ea"/>
              </a:rPr>
              <a:t>The Assassination of </a:t>
            </a:r>
            <a:br>
              <a:rPr lang="en-US" sz="3600" b="1" dirty="0" smtClean="0">
                <a:solidFill>
                  <a:schemeClr val="accent1">
                    <a:lumMod val="75000"/>
                  </a:schemeClr>
                </a:solidFill>
                <a:ea typeface="+mj-ea"/>
              </a:rPr>
            </a:br>
            <a:r>
              <a:rPr lang="en-US" sz="3600" b="1" dirty="0" smtClean="0">
                <a:solidFill>
                  <a:schemeClr val="accent1">
                    <a:lumMod val="75000"/>
                  </a:schemeClr>
                </a:solidFill>
                <a:ea typeface="+mj-ea"/>
              </a:rPr>
              <a:t>President Lincoln</a:t>
            </a:r>
            <a:endParaRPr lang="en-US" sz="3600" b="1" dirty="0">
              <a:solidFill>
                <a:schemeClr val="accent1">
                  <a:lumMod val="75000"/>
                </a:schemeClr>
              </a:solidFill>
              <a:ea typeface="+mj-ea"/>
            </a:endParaRPr>
          </a:p>
        </p:txBody>
      </p:sp>
      <p:pic>
        <p:nvPicPr>
          <p:cNvPr id="10243" name="Picture 2" descr="http://www.abrahamlincolnsclassroom.org/img/assassinationnewsle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ea typeface="+mj-ea"/>
              </a:rPr>
              <a:t>Reconstruction</a:t>
            </a:r>
            <a:endParaRPr lang="en-US" dirty="0">
              <a:solidFill>
                <a:schemeClr val="accent1">
                  <a:lumMod val="75000"/>
                </a:schemeClr>
              </a:solidFill>
              <a:ea typeface="+mj-ea"/>
            </a:endParaRPr>
          </a:p>
        </p:txBody>
      </p:sp>
      <p:sp>
        <p:nvSpPr>
          <p:cNvPr id="3" name="Content Placeholder 2"/>
          <p:cNvSpPr>
            <a:spLocks noGrp="1"/>
          </p:cNvSpPr>
          <p:nvPr>
            <p:ph idx="1"/>
          </p:nvPr>
        </p:nvSpPr>
        <p:spPr>
          <a:xfrm>
            <a:off x="533400" y="1889125"/>
            <a:ext cx="8229600" cy="4373563"/>
          </a:xfrm>
        </p:spPr>
        <p:txBody>
          <a:bodyPr>
            <a:normAutofit/>
          </a:bodyPr>
          <a:lstStyle/>
          <a:p>
            <a:pPr eaLnBrk="1" hangingPunct="1"/>
            <a:r>
              <a:rPr lang="en-US">
                <a:latin typeface="Century Gothic" charset="0"/>
              </a:rPr>
              <a:t>After Lincoln was assassinated </a:t>
            </a:r>
          </a:p>
          <a:p>
            <a:pPr eaLnBrk="1" hangingPunct="1">
              <a:buFont typeface="Arial" charset="0"/>
              <a:buNone/>
            </a:pPr>
            <a:r>
              <a:rPr lang="en-US">
                <a:latin typeface="Century Gothic" charset="0"/>
              </a:rPr>
              <a:t>by John Wilkes Booth, </a:t>
            </a:r>
          </a:p>
          <a:p>
            <a:pPr eaLnBrk="1" hangingPunct="1">
              <a:buFont typeface="Arial" charset="0"/>
              <a:buNone/>
            </a:pPr>
            <a:r>
              <a:rPr lang="en-US">
                <a:latin typeface="Century Gothic" charset="0"/>
              </a:rPr>
              <a:t>Vice President Andrew Johnson</a:t>
            </a:r>
          </a:p>
          <a:p>
            <a:pPr eaLnBrk="1" hangingPunct="1">
              <a:buFont typeface="Arial" charset="0"/>
              <a:buNone/>
            </a:pPr>
            <a:r>
              <a:rPr lang="en-US">
                <a:latin typeface="Century Gothic" charset="0"/>
              </a:rPr>
              <a:t>became the president.  </a:t>
            </a:r>
          </a:p>
          <a:p>
            <a:pPr eaLnBrk="1" hangingPunct="1">
              <a:buFont typeface="Arial" charset="0"/>
              <a:buNone/>
            </a:pPr>
            <a:endParaRPr lang="en-US">
              <a:latin typeface="Century Gothic" charset="0"/>
            </a:endParaRPr>
          </a:p>
          <a:p>
            <a:pPr eaLnBrk="1" hangingPunct="1"/>
            <a:r>
              <a:rPr lang="en-US">
                <a:latin typeface="Century Gothic" charset="0"/>
              </a:rPr>
              <a:t>He continued Lincoln</a:t>
            </a:r>
            <a:r>
              <a:rPr lang="ja-JP" altLang="en-US">
                <a:latin typeface="Century Gothic" charset="0"/>
              </a:rPr>
              <a:t>’</a:t>
            </a:r>
            <a:r>
              <a:rPr lang="en-US">
                <a:latin typeface="Century Gothic" charset="0"/>
              </a:rPr>
              <a:t>s plan of </a:t>
            </a:r>
          </a:p>
          <a:p>
            <a:pPr eaLnBrk="1" hangingPunct="1">
              <a:buFont typeface="Arial" charset="0"/>
              <a:buNone/>
            </a:pPr>
            <a:r>
              <a:rPr lang="en-US" sz="2800" b="1">
                <a:latin typeface="Century Gothic" charset="0"/>
              </a:rPr>
              <a:t>RECONSTRUCTING</a:t>
            </a:r>
            <a:r>
              <a:rPr lang="en-US">
                <a:latin typeface="Century Gothic" charset="0"/>
              </a:rPr>
              <a:t> the United </a:t>
            </a:r>
          </a:p>
          <a:p>
            <a:pPr eaLnBrk="1" hangingPunct="1">
              <a:buFont typeface="Arial" charset="0"/>
              <a:buNone/>
            </a:pPr>
            <a:r>
              <a:rPr lang="en-US">
                <a:latin typeface="Century Gothic" charset="0"/>
              </a:rPr>
              <a:t>States after the Civil War</a:t>
            </a:r>
          </a:p>
        </p:txBody>
      </p:sp>
      <p:pic>
        <p:nvPicPr>
          <p:cNvPr id="11268" name="Picture 6" descr="http://upload.wikimedia.org/wikipedia/commons/thumb/5/50/Andrew_Johnson,_1875.jpg/220px-Andrew_Johnson,_1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28527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8261350" cy="1039813"/>
          </a:xfrm>
        </p:spPr>
        <p:txBody>
          <a:bodyPr/>
          <a:lstStyle/>
          <a:p>
            <a:pPr eaLnBrk="1" fontAlgn="auto" hangingPunct="1">
              <a:spcAft>
                <a:spcPts val="0"/>
              </a:spcAft>
              <a:defRPr/>
            </a:pPr>
            <a:r>
              <a:rPr lang="en-US" dirty="0" smtClean="0">
                <a:solidFill>
                  <a:schemeClr val="accent1">
                    <a:lumMod val="75000"/>
                  </a:schemeClr>
                </a:solidFill>
                <a:ea typeface="+mj-ea"/>
              </a:rPr>
              <a:t>13 Amendment </a:t>
            </a:r>
            <a:endParaRPr lang="en-US" dirty="0">
              <a:solidFill>
                <a:schemeClr val="accent1">
                  <a:lumMod val="75000"/>
                </a:schemeClr>
              </a:solidFill>
              <a:ea typeface="+mj-ea"/>
            </a:endParaRPr>
          </a:p>
        </p:txBody>
      </p:sp>
      <p:sp>
        <p:nvSpPr>
          <p:cNvPr id="4" name="Content Placeholder 3"/>
          <p:cNvSpPr>
            <a:spLocks noGrp="1"/>
          </p:cNvSpPr>
          <p:nvPr>
            <p:ph sz="half" idx="2"/>
          </p:nvPr>
        </p:nvSpPr>
        <p:spPr>
          <a:xfrm>
            <a:off x="4953000" y="1905000"/>
            <a:ext cx="3729038" cy="4681538"/>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ea typeface="+mn-ea"/>
              </a:rPr>
              <a:t>What do you observe?</a:t>
            </a:r>
          </a:p>
          <a:p>
            <a:pPr marL="114300" indent="0" eaLnBrk="1" fontAlgn="auto" hangingPunct="1">
              <a:spcAft>
                <a:spcPts val="0"/>
              </a:spcAft>
              <a:buFont typeface="Arial" pitchFamily="34" charset="0"/>
              <a:buNone/>
              <a:defRPr/>
            </a:pPr>
            <a:endParaRPr lang="en-US" dirty="0">
              <a:ea typeface="+mn-ea"/>
            </a:endParaRPr>
          </a:p>
          <a:p>
            <a:pPr marL="114300" indent="0"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Char char="•"/>
              <a:defRPr/>
            </a:pPr>
            <a:r>
              <a:rPr lang="en-US" dirty="0" smtClean="0">
                <a:ea typeface="+mn-ea"/>
              </a:rPr>
              <a:t>What was the purpose of the 13</a:t>
            </a:r>
            <a:r>
              <a:rPr lang="en-US" baseline="30000" dirty="0" smtClean="0">
                <a:ea typeface="+mn-ea"/>
              </a:rPr>
              <a:t>th</a:t>
            </a:r>
            <a:r>
              <a:rPr lang="en-US" dirty="0" smtClean="0">
                <a:ea typeface="+mn-ea"/>
              </a:rPr>
              <a:t> amendment?</a:t>
            </a:r>
          </a:p>
          <a:p>
            <a:pPr eaLnBrk="1" fontAlgn="auto" hangingPunct="1">
              <a:spcAft>
                <a:spcPts val="0"/>
              </a:spcAft>
              <a:buFont typeface="Arial" pitchFamily="34" charset="0"/>
              <a:buChar char="•"/>
              <a:defRPr/>
            </a:pPr>
            <a:endParaRPr lang="en-US" dirty="0">
              <a:ea typeface="+mn-ea"/>
            </a:endParaRPr>
          </a:p>
          <a:p>
            <a:pPr eaLnBrk="1" fontAlgn="auto" hangingPunct="1">
              <a:spcAft>
                <a:spcPts val="0"/>
              </a:spcAft>
              <a:buFont typeface="Arial" pitchFamily="34" charset="0"/>
              <a:buChar char="•"/>
              <a:defRPr/>
            </a:pPr>
            <a:r>
              <a:rPr lang="en-US" dirty="0" smtClean="0">
                <a:ea typeface="+mn-ea"/>
              </a:rPr>
              <a:t>What does this mean for African Americans?</a:t>
            </a:r>
          </a:p>
          <a:p>
            <a:pPr eaLnBrk="1" fontAlgn="auto" hangingPunct="1">
              <a:spcAft>
                <a:spcPts val="0"/>
              </a:spcAft>
              <a:buFont typeface="Arial" pitchFamily="34" charset="0"/>
              <a:buChar char="•"/>
              <a:defRPr/>
            </a:pPr>
            <a:endParaRPr lang="en-US" dirty="0">
              <a:ea typeface="+mn-ea"/>
            </a:endParaRPr>
          </a:p>
        </p:txBody>
      </p:sp>
      <p:pic>
        <p:nvPicPr>
          <p:cNvPr id="12292" name="Picture 2" descr="http://www.worldculture.org/images/anniversaries/dec%20images/13thAmendmen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4800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http://americanhistory.si.edu/brown/history/1-segregated/images/13th-amendment-l.jpg"/>
          <p:cNvPicPr>
            <a:picLocks noChangeAspect="1" noChangeArrowheads="1"/>
          </p:cNvPicPr>
          <p:nvPr/>
        </p:nvPicPr>
        <p:blipFill>
          <a:blip r:embed="rId3">
            <a:extLst>
              <a:ext uri="{28A0092B-C50C-407E-A947-70E740481C1C}">
                <a14:useLocalDpi xmlns:a14="http://schemas.microsoft.com/office/drawing/2010/main" val="0"/>
              </a:ext>
            </a:extLst>
          </a:blip>
          <a:srcRect l="9514" t="7018" r="13132" b="12692"/>
          <a:stretch>
            <a:fillRect/>
          </a:stretch>
        </p:blipFill>
        <p:spPr bwMode="auto">
          <a:xfrm>
            <a:off x="896938" y="2895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61350" cy="1039813"/>
          </a:xfrm>
        </p:spPr>
        <p:txBody>
          <a:bodyPr/>
          <a:lstStyle/>
          <a:p>
            <a:pPr eaLnBrk="1" fontAlgn="auto" hangingPunct="1">
              <a:spcAft>
                <a:spcPts val="0"/>
              </a:spcAft>
              <a:defRPr/>
            </a:pPr>
            <a:r>
              <a:rPr lang="en-US" dirty="0" smtClean="0">
                <a:solidFill>
                  <a:schemeClr val="accent1">
                    <a:lumMod val="75000"/>
                  </a:schemeClr>
                </a:solidFill>
                <a:ea typeface="+mj-ea"/>
              </a:rPr>
              <a:t>14 Amendment </a:t>
            </a:r>
            <a:endParaRPr lang="en-US" dirty="0">
              <a:solidFill>
                <a:schemeClr val="accent1">
                  <a:lumMod val="75000"/>
                </a:schemeClr>
              </a:solidFill>
              <a:ea typeface="+mj-ea"/>
            </a:endParaRPr>
          </a:p>
        </p:txBody>
      </p:sp>
      <p:sp>
        <p:nvSpPr>
          <p:cNvPr id="4" name="Content Placeholder 3"/>
          <p:cNvSpPr>
            <a:spLocks noGrp="1"/>
          </p:cNvSpPr>
          <p:nvPr>
            <p:ph sz="half" idx="2"/>
          </p:nvPr>
        </p:nvSpPr>
        <p:spPr>
          <a:xfrm>
            <a:off x="5689600" y="1600200"/>
            <a:ext cx="3429000" cy="4876800"/>
          </a:xfrm>
        </p:spPr>
        <p:txBody>
          <a:bodyPr rtlCol="0">
            <a:normAutofit fontScale="92500"/>
          </a:bodyPr>
          <a:lstStyle/>
          <a:p>
            <a:pPr eaLnBrk="1" fontAlgn="auto" hangingPunct="1">
              <a:spcAft>
                <a:spcPts val="0"/>
              </a:spcAft>
              <a:buFont typeface="Arial" pitchFamily="34" charset="0"/>
              <a:buChar char="•"/>
              <a:defRPr/>
            </a:pPr>
            <a:r>
              <a:rPr lang="en-US" dirty="0" smtClean="0">
                <a:ea typeface="+mn-ea"/>
              </a:rPr>
              <a:t>What do you observe?</a:t>
            </a:r>
            <a:endParaRPr lang="en-US" dirty="0">
              <a:ea typeface="+mn-ea"/>
            </a:endParaRPr>
          </a:p>
          <a:p>
            <a:pPr marL="114300" indent="0"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Char char="•"/>
              <a:defRPr/>
            </a:pPr>
            <a:r>
              <a:rPr lang="en-US" dirty="0" smtClean="0">
                <a:ea typeface="+mn-ea"/>
              </a:rPr>
              <a:t>What was the purpose of the 14</a:t>
            </a:r>
            <a:r>
              <a:rPr lang="en-US" baseline="30000" dirty="0" smtClean="0">
                <a:ea typeface="+mn-ea"/>
              </a:rPr>
              <a:t>th</a:t>
            </a:r>
            <a:r>
              <a:rPr lang="en-US" dirty="0" smtClean="0">
                <a:ea typeface="+mn-ea"/>
              </a:rPr>
              <a:t> amendment?</a:t>
            </a:r>
          </a:p>
          <a:p>
            <a:pPr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r>
              <a:rPr lang="en-US" dirty="0">
                <a:ea typeface="+mn-ea"/>
              </a:rPr>
              <a:t>What does this mean for African Americans?</a:t>
            </a:r>
          </a:p>
          <a:p>
            <a:pPr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endParaRPr lang="en-US" dirty="0">
              <a:ea typeface="+mn-ea"/>
            </a:endParaRPr>
          </a:p>
        </p:txBody>
      </p:sp>
      <p:pic>
        <p:nvPicPr>
          <p:cNvPr id="13316" name="Picture 2" descr="http://www.loc.gov/rr/program/bib/ourdocs/Images/14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30607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14thamendment.harpweek.com/images/14AHomePage/Recon-MainContntIllus.gif"/>
          <p:cNvPicPr>
            <a:picLocks noChangeAspect="1" noChangeArrowheads="1"/>
          </p:cNvPicPr>
          <p:nvPr/>
        </p:nvPicPr>
        <p:blipFill>
          <a:blip r:embed="rId3">
            <a:extLst>
              <a:ext uri="{28A0092B-C50C-407E-A947-70E740481C1C}">
                <a14:useLocalDpi xmlns:a14="http://schemas.microsoft.com/office/drawing/2010/main" val="0"/>
              </a:ext>
            </a:extLst>
          </a:blip>
          <a:srcRect l="7983" b="8929"/>
          <a:stretch>
            <a:fillRect/>
          </a:stretch>
        </p:blipFill>
        <p:spPr bwMode="auto">
          <a:xfrm>
            <a:off x="2924175" y="2570163"/>
            <a:ext cx="2955925"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61350" cy="1039813"/>
          </a:xfrm>
        </p:spPr>
        <p:txBody>
          <a:bodyPr/>
          <a:lstStyle/>
          <a:p>
            <a:pPr eaLnBrk="1" fontAlgn="auto" hangingPunct="1">
              <a:spcAft>
                <a:spcPts val="0"/>
              </a:spcAft>
              <a:defRPr/>
            </a:pPr>
            <a:r>
              <a:rPr lang="en-US" dirty="0" smtClean="0">
                <a:solidFill>
                  <a:schemeClr val="accent1">
                    <a:lumMod val="75000"/>
                  </a:schemeClr>
                </a:solidFill>
                <a:ea typeface="+mj-ea"/>
              </a:rPr>
              <a:t>15 Amendment </a:t>
            </a:r>
            <a:endParaRPr lang="en-US" dirty="0">
              <a:solidFill>
                <a:schemeClr val="accent1">
                  <a:lumMod val="75000"/>
                </a:schemeClr>
              </a:solidFill>
              <a:ea typeface="+mj-ea"/>
            </a:endParaRPr>
          </a:p>
        </p:txBody>
      </p:sp>
      <p:sp>
        <p:nvSpPr>
          <p:cNvPr id="4" name="Content Placeholder 3"/>
          <p:cNvSpPr>
            <a:spLocks noGrp="1"/>
          </p:cNvSpPr>
          <p:nvPr>
            <p:ph sz="half" idx="2"/>
          </p:nvPr>
        </p:nvSpPr>
        <p:spPr>
          <a:xfrm>
            <a:off x="5689600" y="1600200"/>
            <a:ext cx="3429000" cy="4876800"/>
          </a:xfrm>
        </p:spPr>
        <p:txBody>
          <a:bodyPr rtlCol="0">
            <a:normAutofit fontScale="92500"/>
          </a:bodyPr>
          <a:lstStyle/>
          <a:p>
            <a:pPr eaLnBrk="1" fontAlgn="auto" hangingPunct="1">
              <a:spcAft>
                <a:spcPts val="0"/>
              </a:spcAft>
              <a:buFont typeface="Arial" pitchFamily="34" charset="0"/>
              <a:buChar char="•"/>
              <a:defRPr/>
            </a:pPr>
            <a:r>
              <a:rPr lang="en-US" dirty="0" smtClean="0">
                <a:ea typeface="+mn-ea"/>
              </a:rPr>
              <a:t>What do you observe?</a:t>
            </a:r>
            <a:endParaRPr lang="en-US" dirty="0">
              <a:ea typeface="+mn-ea"/>
            </a:endParaRPr>
          </a:p>
          <a:p>
            <a:pPr marL="114300" indent="0"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Char char="•"/>
              <a:defRPr/>
            </a:pPr>
            <a:r>
              <a:rPr lang="en-US" dirty="0" smtClean="0">
                <a:ea typeface="+mn-ea"/>
              </a:rPr>
              <a:t>What was the purpose of the 15</a:t>
            </a:r>
            <a:r>
              <a:rPr lang="en-US" baseline="30000" dirty="0" smtClean="0">
                <a:ea typeface="+mn-ea"/>
              </a:rPr>
              <a:t>th</a:t>
            </a:r>
            <a:r>
              <a:rPr lang="en-US" dirty="0" smtClean="0">
                <a:ea typeface="+mn-ea"/>
              </a:rPr>
              <a:t> amendment?</a:t>
            </a:r>
          </a:p>
          <a:p>
            <a:pPr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r>
              <a:rPr lang="en-US" dirty="0">
                <a:ea typeface="+mn-ea"/>
              </a:rPr>
              <a:t>What does this mean for African Americans?</a:t>
            </a:r>
          </a:p>
          <a:p>
            <a:pPr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endParaRPr lang="en-US" dirty="0">
              <a:ea typeface="+mn-ea"/>
            </a:endParaRPr>
          </a:p>
        </p:txBody>
      </p:sp>
      <p:pic>
        <p:nvPicPr>
          <p:cNvPr id="14340" name="Picture 2" descr="http://www.loc.gov/rr/program/bib/ourdocs/Images/15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8895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wrap="square" numCol="1" anchorCtr="0" compatLnSpc="1">
            <a:prstTxWarp prst="textNoShape">
              <a:avLst/>
            </a:prstTxWarp>
            <a:normAutofit fontScale="90000"/>
          </a:bodyPr>
          <a:lstStyle/>
          <a:p>
            <a:pPr eaLnBrk="1" hangingPunct="1"/>
            <a:r>
              <a:rPr lang="en-US" sz="3200" cap="none">
                <a:latin typeface="Book Antiqua" charset="0"/>
              </a:rPr>
              <a:t>FORMER SLAVES SEEM TO HAVE A LOT OF RIGHTS…</a:t>
            </a:r>
          </a:p>
        </p:txBody>
      </p:sp>
      <p:sp>
        <p:nvSpPr>
          <p:cNvPr id="3" name="Content Placeholder 2"/>
          <p:cNvSpPr>
            <a:spLocks noGrp="1"/>
          </p:cNvSpPr>
          <p:nvPr>
            <p:ph sz="half" idx="1"/>
          </p:nvPr>
        </p:nvSpPr>
        <p:spPr>
          <a:xfrm>
            <a:off x="425450" y="1719263"/>
            <a:ext cx="4038600" cy="4406900"/>
          </a:xfrm>
        </p:spPr>
        <p:txBody>
          <a:bodyPr rtlCol="0">
            <a:normAutofit/>
          </a:bodyPr>
          <a:lstStyle/>
          <a:p>
            <a:pPr eaLnBrk="1" fontAlgn="auto" hangingPunct="1">
              <a:spcAft>
                <a:spcPts val="0"/>
              </a:spcAft>
              <a:buFont typeface="Arial" pitchFamily="34" charset="0"/>
              <a:buChar char="•"/>
              <a:defRPr/>
            </a:pPr>
            <a:r>
              <a:rPr lang="en-US" b="1" dirty="0" smtClean="0">
                <a:ea typeface="+mn-ea"/>
              </a:rPr>
              <a:t>13</a:t>
            </a:r>
            <a:r>
              <a:rPr lang="en-US" b="1" baseline="30000" dirty="0" smtClean="0">
                <a:ea typeface="+mn-ea"/>
              </a:rPr>
              <a:t>th</a:t>
            </a:r>
            <a:r>
              <a:rPr lang="en-US" b="1" dirty="0" smtClean="0">
                <a:ea typeface="+mn-ea"/>
              </a:rPr>
              <a:t> Amendment: </a:t>
            </a:r>
            <a:r>
              <a:rPr lang="en-US" sz="2400" dirty="0" smtClean="0">
                <a:ea typeface="+mn-ea"/>
              </a:rPr>
              <a:t>slavery is abolished</a:t>
            </a:r>
          </a:p>
          <a:p>
            <a:pPr marL="114300" indent="0"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Char char="•"/>
              <a:defRPr/>
            </a:pPr>
            <a:r>
              <a:rPr lang="en-US" b="1" dirty="0" smtClean="0">
                <a:ea typeface="+mn-ea"/>
              </a:rPr>
              <a:t>14</a:t>
            </a:r>
            <a:r>
              <a:rPr lang="en-US" b="1" baseline="30000" dirty="0" smtClean="0">
                <a:ea typeface="+mn-ea"/>
              </a:rPr>
              <a:t>th</a:t>
            </a:r>
            <a:r>
              <a:rPr lang="en-US" b="1" dirty="0" smtClean="0">
                <a:ea typeface="+mn-ea"/>
              </a:rPr>
              <a:t> Amendment: </a:t>
            </a:r>
            <a:r>
              <a:rPr lang="en-US" sz="2400" dirty="0" smtClean="0">
                <a:ea typeface="+mn-ea"/>
              </a:rPr>
              <a:t>former slaves are citizens</a:t>
            </a:r>
          </a:p>
          <a:p>
            <a:pPr marL="114300" indent="0" eaLnBrk="1" fontAlgn="auto" hangingPunct="1">
              <a:spcAft>
                <a:spcPts val="0"/>
              </a:spcAft>
              <a:buFont typeface="Arial" pitchFamily="34" charset="0"/>
              <a:buNone/>
              <a:defRPr/>
            </a:pPr>
            <a:endParaRPr lang="en-US" sz="2400" dirty="0" smtClean="0">
              <a:ea typeface="+mn-ea"/>
            </a:endParaRPr>
          </a:p>
          <a:p>
            <a:pPr eaLnBrk="1" fontAlgn="auto" hangingPunct="1">
              <a:spcAft>
                <a:spcPts val="0"/>
              </a:spcAft>
              <a:buFont typeface="Arial" pitchFamily="34" charset="0"/>
              <a:buChar char="•"/>
              <a:defRPr/>
            </a:pPr>
            <a:r>
              <a:rPr lang="en-US" b="1" dirty="0" smtClean="0">
                <a:ea typeface="+mn-ea"/>
              </a:rPr>
              <a:t>15</a:t>
            </a:r>
            <a:r>
              <a:rPr lang="en-US" b="1" baseline="30000" dirty="0" smtClean="0">
                <a:ea typeface="+mn-ea"/>
              </a:rPr>
              <a:t>th</a:t>
            </a:r>
            <a:r>
              <a:rPr lang="en-US" b="1" dirty="0" smtClean="0">
                <a:ea typeface="+mn-ea"/>
              </a:rPr>
              <a:t> Amendment:  </a:t>
            </a:r>
            <a:r>
              <a:rPr lang="en-US" sz="2400" dirty="0" smtClean="0">
                <a:ea typeface="+mn-ea"/>
              </a:rPr>
              <a:t>African American men have the right to vote</a:t>
            </a:r>
            <a:endParaRPr lang="en-US" sz="2400" dirty="0">
              <a:ea typeface="+mn-ea"/>
            </a:endParaRPr>
          </a:p>
        </p:txBody>
      </p:sp>
      <p:sp>
        <p:nvSpPr>
          <p:cNvPr id="4" name="Content Placeholder 3"/>
          <p:cNvSpPr>
            <a:spLocks noGrp="1"/>
          </p:cNvSpPr>
          <p:nvPr>
            <p:ph sz="half" idx="2"/>
          </p:nvPr>
        </p:nvSpPr>
        <p:spPr>
          <a:xfrm>
            <a:off x="4648200" y="1719263"/>
            <a:ext cx="4038600" cy="4406900"/>
          </a:xfrm>
        </p:spPr>
        <p:txBody>
          <a:bodyPr rtlCol="0">
            <a:normAutofit/>
          </a:bodyPr>
          <a:lstStyle/>
          <a:p>
            <a:pPr eaLnBrk="1" fontAlgn="auto" hangingPunct="1">
              <a:spcAft>
                <a:spcPts val="0"/>
              </a:spcAft>
              <a:buFont typeface="Arial" pitchFamily="34" charset="0"/>
              <a:buChar char="•"/>
              <a:defRPr/>
            </a:pPr>
            <a:r>
              <a:rPr lang="en-US" dirty="0" smtClean="0">
                <a:ea typeface="+mn-ea"/>
              </a:rPr>
              <a:t>Do you think former slaves were treated equally in the United States?</a:t>
            </a:r>
          </a:p>
          <a:p>
            <a:pPr marL="114300" indent="0"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Char char="•"/>
              <a:defRPr/>
            </a:pPr>
            <a:r>
              <a:rPr lang="en-US" dirty="0" smtClean="0">
                <a:ea typeface="+mn-ea"/>
              </a:rPr>
              <a:t>By Northerners?</a:t>
            </a:r>
          </a:p>
          <a:p>
            <a:pPr eaLnBrk="1" fontAlgn="auto" hangingPunct="1">
              <a:spcAft>
                <a:spcPts val="0"/>
              </a:spcAft>
              <a:buFont typeface="Arial" pitchFamily="34" charset="0"/>
              <a:buChar char="•"/>
              <a:defRPr/>
            </a:pPr>
            <a:r>
              <a:rPr lang="en-US" dirty="0" smtClean="0">
                <a:ea typeface="+mn-ea"/>
              </a:rPr>
              <a:t>By Southerners?</a:t>
            </a: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ea typeface="+mj-ea"/>
              </a:rPr>
              <a:t>Black Codes</a:t>
            </a:r>
            <a:endParaRPr lang="en-US" dirty="0">
              <a:solidFill>
                <a:schemeClr val="accent1">
                  <a:lumMod val="75000"/>
                </a:schemeClr>
              </a:solidFill>
              <a:ea typeface="+mj-ea"/>
            </a:endParaRPr>
          </a:p>
        </p:txBody>
      </p:sp>
      <p:sp>
        <p:nvSpPr>
          <p:cNvPr id="3" name="Content Placeholder 2"/>
          <p:cNvSpPr>
            <a:spLocks noGrp="1"/>
          </p:cNvSpPr>
          <p:nvPr>
            <p:ph sz="half" idx="1"/>
          </p:nvPr>
        </p:nvSpPr>
        <p:spPr>
          <a:xfrm>
            <a:off x="152400" y="1719263"/>
            <a:ext cx="4311650" cy="4910137"/>
          </a:xfrm>
        </p:spPr>
        <p:txBody>
          <a:bodyPr>
            <a:normAutofit/>
          </a:bodyPr>
          <a:lstStyle/>
          <a:p>
            <a:pPr marL="114300" indent="0" eaLnBrk="1" hangingPunct="1">
              <a:buFont typeface="Arial" charset="0"/>
              <a:buNone/>
            </a:pPr>
            <a:r>
              <a:rPr lang="en-US">
                <a:latin typeface="Century Gothic" charset="0"/>
              </a:rPr>
              <a:t>These were laws passed in the south preventing former slaves from freedoms…</a:t>
            </a:r>
          </a:p>
          <a:p>
            <a:pPr marL="114300" indent="0" eaLnBrk="1" hangingPunct="1"/>
            <a:r>
              <a:rPr lang="en-US" sz="2000">
                <a:latin typeface="Century Gothic" charset="0"/>
              </a:rPr>
              <a:t>Could not own land</a:t>
            </a:r>
          </a:p>
          <a:p>
            <a:pPr marL="114300" indent="0" eaLnBrk="1" hangingPunct="1"/>
            <a:r>
              <a:rPr lang="en-US" sz="2000">
                <a:latin typeface="Century Gothic" charset="0"/>
              </a:rPr>
              <a:t>Could not own a gun</a:t>
            </a:r>
          </a:p>
          <a:p>
            <a:pPr marL="114300" indent="0" eaLnBrk="1" hangingPunct="1"/>
            <a:r>
              <a:rPr lang="en-US" sz="2000">
                <a:latin typeface="Century Gothic" charset="0"/>
              </a:rPr>
              <a:t>Could not have certain jobs</a:t>
            </a:r>
          </a:p>
          <a:p>
            <a:pPr marL="114300" indent="0" eaLnBrk="1" hangingPunct="1"/>
            <a:r>
              <a:rPr lang="en-US" sz="2000">
                <a:latin typeface="Century Gothic" charset="0"/>
              </a:rPr>
              <a:t>Could not be on a jury</a:t>
            </a:r>
          </a:p>
          <a:p>
            <a:pPr marL="114300" indent="0" eaLnBrk="1" hangingPunct="1">
              <a:buFont typeface="Arial" charset="0"/>
              <a:buNone/>
            </a:pPr>
            <a:endParaRPr lang="en-US" sz="2000">
              <a:latin typeface="Century Gothic" charset="0"/>
            </a:endParaRPr>
          </a:p>
          <a:p>
            <a:pPr marL="114300" indent="0" eaLnBrk="1" hangingPunct="1">
              <a:buFont typeface="Arial" charset="0"/>
              <a:buNone/>
            </a:pPr>
            <a:endParaRPr lang="en-US" sz="2000">
              <a:latin typeface="Century Gothic" charset="0"/>
            </a:endParaRPr>
          </a:p>
        </p:txBody>
      </p:sp>
      <p:sp>
        <p:nvSpPr>
          <p:cNvPr id="16388" name="Content Placeholder 2"/>
          <p:cNvSpPr>
            <a:spLocks noGrp="1"/>
          </p:cNvSpPr>
          <p:nvPr>
            <p:ph sz="half" idx="1"/>
          </p:nvPr>
        </p:nvSpPr>
        <p:spPr>
          <a:xfrm>
            <a:off x="4572000" y="1752600"/>
            <a:ext cx="4311650" cy="4910138"/>
          </a:xfrm>
        </p:spPr>
        <p:txBody>
          <a:bodyPr/>
          <a:lstStyle/>
          <a:p>
            <a:pPr marL="114300" indent="0" eaLnBrk="1" hangingPunct="1">
              <a:buFont typeface="Arial" charset="0"/>
              <a:buNone/>
            </a:pPr>
            <a:r>
              <a:rPr lang="en-US">
                <a:latin typeface="Century Gothic" charset="0"/>
              </a:rPr>
              <a:t>Draw what you think this looks like</a:t>
            </a:r>
          </a:p>
          <a:p>
            <a:pPr marL="114300" indent="0" eaLnBrk="1" hangingPunct="1">
              <a:buFont typeface="Arial" charset="0"/>
              <a:buNone/>
            </a:pPr>
            <a:endParaRPr lang="en-US" sz="2000">
              <a:latin typeface="Century Gothic" charset="0"/>
            </a:endParaRPr>
          </a:p>
          <a:p>
            <a:pPr marL="114300" indent="0" eaLnBrk="1" hangingPunct="1">
              <a:buFont typeface="Arial" charset="0"/>
              <a:buNone/>
            </a:pPr>
            <a:r>
              <a:rPr lang="en-US">
                <a:latin typeface="Century Gothic" charset="0"/>
              </a:rPr>
              <a:t>How do you think this made former slaves feel?</a:t>
            </a:r>
          </a:p>
          <a:p>
            <a:pPr marL="114300" indent="0" eaLnBrk="1" hangingPunct="1">
              <a:buFont typeface="Arial" charset="0"/>
              <a:buNone/>
            </a:pPr>
            <a:endParaRPr lang="en-US" sz="2000">
              <a:latin typeface="Century Gothic" charset="0"/>
            </a:endParaRPr>
          </a:p>
        </p:txBody>
      </p:sp>
      <p:sp>
        <p:nvSpPr>
          <p:cNvPr id="6" name="TextBox 5"/>
          <p:cNvSpPr txBox="1">
            <a:spLocks noChangeArrowheads="1"/>
          </p:cNvSpPr>
          <p:nvPr/>
        </p:nvSpPr>
        <p:spPr bwMode="auto">
          <a:xfrm>
            <a:off x="762000" y="5486400"/>
            <a:ext cx="8153400"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ＭＳ Ｐゴシック" charset="0"/>
              </a:defRPr>
            </a:lvl1pPr>
            <a:lvl2pPr marL="742950" indent="-285750" eaLnBrk="0" hangingPunct="0">
              <a:defRPr>
                <a:solidFill>
                  <a:schemeClr val="tx1"/>
                </a:solidFill>
                <a:latin typeface="Century Gothic" charset="0"/>
                <a:ea typeface="ＭＳ Ｐゴシック" charset="0"/>
              </a:defRPr>
            </a:lvl2pPr>
            <a:lvl3pPr marL="1143000" indent="-228600" eaLnBrk="0" hangingPunct="0">
              <a:defRPr>
                <a:solidFill>
                  <a:schemeClr val="tx1"/>
                </a:solidFill>
                <a:latin typeface="Century Gothic" charset="0"/>
                <a:ea typeface="ＭＳ Ｐゴシック" charset="0"/>
              </a:defRPr>
            </a:lvl3pPr>
            <a:lvl4pPr marL="1600200" indent="-228600" eaLnBrk="0" hangingPunct="0">
              <a:defRPr>
                <a:solidFill>
                  <a:schemeClr val="tx1"/>
                </a:solidFill>
                <a:latin typeface="Century Gothic" charset="0"/>
                <a:ea typeface="ＭＳ Ｐゴシック" charset="0"/>
              </a:defRPr>
            </a:lvl4pPr>
            <a:lvl5pPr marL="2057400" indent="-228600" eaLnBrk="0" hangingPunct="0">
              <a:defRPr>
                <a:solidFill>
                  <a:schemeClr val="tx1"/>
                </a:solidFill>
                <a:latin typeface="Century Gothic" charset="0"/>
                <a:ea typeface="ＭＳ Ｐゴシック" charset="0"/>
              </a:defRPr>
            </a:lvl5pPr>
            <a:lvl6pPr marL="2514600" indent="-228600" eaLnBrk="0" fontAlgn="base" hangingPunct="0">
              <a:spcBef>
                <a:spcPct val="0"/>
              </a:spcBef>
              <a:spcAft>
                <a:spcPct val="0"/>
              </a:spcAft>
              <a:defRPr>
                <a:solidFill>
                  <a:schemeClr val="tx1"/>
                </a:solidFill>
                <a:latin typeface="Century Gothic" charset="0"/>
                <a:ea typeface="ＭＳ Ｐゴシック" charset="0"/>
              </a:defRPr>
            </a:lvl6pPr>
            <a:lvl7pPr marL="2971800" indent="-228600" eaLnBrk="0" fontAlgn="base" hangingPunct="0">
              <a:spcBef>
                <a:spcPct val="0"/>
              </a:spcBef>
              <a:spcAft>
                <a:spcPct val="0"/>
              </a:spcAft>
              <a:defRPr>
                <a:solidFill>
                  <a:schemeClr val="tx1"/>
                </a:solidFill>
                <a:latin typeface="Century Gothic" charset="0"/>
                <a:ea typeface="ＭＳ Ｐゴシック" charset="0"/>
              </a:defRPr>
            </a:lvl7pPr>
            <a:lvl8pPr marL="3429000" indent="-228600" eaLnBrk="0" fontAlgn="base" hangingPunct="0">
              <a:spcBef>
                <a:spcPct val="0"/>
              </a:spcBef>
              <a:spcAft>
                <a:spcPct val="0"/>
              </a:spcAft>
              <a:defRPr>
                <a:solidFill>
                  <a:schemeClr val="tx1"/>
                </a:solidFill>
                <a:latin typeface="Century Gothic" charset="0"/>
                <a:ea typeface="ＭＳ Ｐゴシック" charset="0"/>
              </a:defRPr>
            </a:lvl8pPr>
            <a:lvl9pPr marL="3886200" indent="-228600" eaLnBrk="0" fontAlgn="base" hangingPunct="0">
              <a:spcBef>
                <a:spcPct val="0"/>
              </a:spcBef>
              <a:spcAft>
                <a:spcPct val="0"/>
              </a:spcAft>
              <a:defRPr>
                <a:solidFill>
                  <a:schemeClr val="tx1"/>
                </a:solidFill>
                <a:latin typeface="Century Gothic" charset="0"/>
                <a:ea typeface="ＭＳ Ｐゴシック" charset="0"/>
              </a:defRPr>
            </a:lvl9pPr>
          </a:lstStyle>
          <a:p>
            <a:pPr algn="ctr" eaLnBrk="1" hangingPunct="1"/>
            <a:r>
              <a:rPr lang="en-US" sz="2400" dirty="0">
                <a:solidFill>
                  <a:srgbClr val="FF0000"/>
                </a:solidFill>
              </a:rPr>
              <a:t>ILLEGAL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229</TotalTime>
  <Words>649</Words>
  <Application>Microsoft Macintosh PowerPoint</Application>
  <PresentationFormat>On-screen Show (4:3)</PresentationFormat>
  <Paragraphs>117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Apothecary</vt:lpstr>
      <vt:lpstr>Reconstruction</vt:lpstr>
      <vt:lpstr>PowerPoint Presentation</vt:lpstr>
      <vt:lpstr>The Assassination of  President Lincoln</vt:lpstr>
      <vt:lpstr>Reconstruction</vt:lpstr>
      <vt:lpstr>13 Amendment </vt:lpstr>
      <vt:lpstr>14 Amendment </vt:lpstr>
      <vt:lpstr>15 Amendment </vt:lpstr>
      <vt:lpstr>FORMER SLAVES SEEM TO HAVE A LOT OF RIGHTS…</vt:lpstr>
      <vt:lpstr>Black Codes</vt:lpstr>
      <vt:lpstr>AS A RESULT OF BLACK CODES  BEING ILLEGAL …</vt:lpstr>
      <vt:lpstr>THIS SOUNDS GREAT…EVERYONE IS BEING TREATED EQUALLY…</vt:lpstr>
      <vt:lpstr>What do you see?</vt:lpstr>
      <vt:lpstr>AS A RESULT OF TENSIONS BETWEEN BLACKS AND WHITES…</vt:lpstr>
      <vt:lpstr>what did slaves do for work?</vt:lpstr>
      <vt:lpstr>Freed men…</vt:lpstr>
      <vt:lpstr>What do you see?</vt:lpstr>
      <vt:lpstr>Sharecropping </vt:lpstr>
      <vt:lpstr>Freedman’s Bureau</vt:lpstr>
      <vt:lpstr>Do you think the freedman’s bureau helped? Why or why not?</vt:lpstr>
      <vt:lpstr>Acquiring Land…</vt:lpstr>
      <vt:lpstr>Does sharecropping remind you of anything?</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e200702769</dc:creator>
  <cp:lastModifiedBy>Colleen Greathouse</cp:lastModifiedBy>
  <cp:revision>31</cp:revision>
  <cp:lastPrinted>2014-09-16T02:02:29Z</cp:lastPrinted>
  <dcterms:created xsi:type="dcterms:W3CDTF">2011-09-19T19:16:39Z</dcterms:created>
  <dcterms:modified xsi:type="dcterms:W3CDTF">2015-10-01T01:21:58Z</dcterms:modified>
</cp:coreProperties>
</file>