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3" r:id="rId3"/>
    <p:sldId id="257" r:id="rId4"/>
    <p:sldId id="259" r:id="rId5"/>
    <p:sldId id="258"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74" d="100"/>
          <a:sy n="74"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5EBF77-55E8-487E-A9CC-324BEE0BCB20}"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483611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EBF77-55E8-487E-A9CC-324BEE0BCB20}"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33627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EBF77-55E8-487E-A9CC-324BEE0BCB20}"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5394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EBF77-55E8-487E-A9CC-324BEE0BCB20}"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952458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5EBF77-55E8-487E-A9CC-324BEE0BCB20}"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62399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5EBF77-55E8-487E-A9CC-324BEE0BCB20}"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98851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5EBF77-55E8-487E-A9CC-324BEE0BCB20}" type="datetimeFigureOut">
              <a:rPr lang="en-US" smtClean="0"/>
              <a:t>10/21/2015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152041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5EBF77-55E8-487E-A9CC-324BEE0BCB20}" type="datetimeFigureOut">
              <a:rPr lang="en-US" smtClean="0"/>
              <a:t>10/21/2015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60941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EBF77-55E8-487E-A9CC-324BEE0BCB20}" type="datetimeFigureOut">
              <a:rPr lang="en-US" smtClean="0"/>
              <a:t>10/21/2015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1102233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EBF77-55E8-487E-A9CC-324BEE0BCB20}"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121657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EBF77-55E8-487E-A9CC-324BEE0BCB20}"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136658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EBF77-55E8-487E-A9CC-324BEE0BCB20}" type="datetimeFigureOut">
              <a:rPr lang="en-US" smtClean="0"/>
              <a:t>10/21/2015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B1759-8CEA-443E-AC9C-CF1CAE1EE106}" type="slidenum">
              <a:rPr lang="en-US" smtClean="0"/>
              <a:t>‹#›</a:t>
            </a:fld>
            <a:endParaRPr lang="en-US" dirty="0"/>
          </a:p>
        </p:txBody>
      </p:sp>
    </p:spTree>
    <p:extLst>
      <p:ext uri="{BB962C8B-B14F-4D97-AF65-F5344CB8AC3E}">
        <p14:creationId xmlns:p14="http://schemas.microsoft.com/office/powerpoint/2010/main" val="1153773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iris.edu/hq/files/programs/education_and_outreach/retm/tm_100112_haiti/BuildingsInEQs.pdf" TargetMode="External"/><Relationship Id="rId2" Type="http://schemas.openxmlformats.org/officeDocument/2006/relationships/hyperlink" Target="https://safari.fultonschools.org/?p=7202c706-7694-11e5-b88a-90e2ba6a02fc" TargetMode="Externa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hyperlink" Target="http://imaginationstationtoledo.org/content/2011/03/can-you-build-an-earthquake-proof-buildin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65914"/>
            <a:ext cx="9144000" cy="4378817"/>
          </a:xfrm>
        </p:spPr>
        <p:txBody>
          <a:bodyPr>
            <a:normAutofit fontScale="90000"/>
          </a:bodyPr>
          <a:lstStyle/>
          <a:p>
            <a:r>
              <a:rPr lang="en-US" b="1" dirty="0" smtClean="0">
                <a:latin typeface="Comic Sans MS" panose="030F0702030302020204" pitchFamily="66" charset="0"/>
              </a:rPr>
              <a:t/>
            </a:r>
            <a:br>
              <a:rPr lang="en-US" b="1" dirty="0" smtClean="0">
                <a:latin typeface="Comic Sans MS" panose="030F0702030302020204" pitchFamily="66" charset="0"/>
              </a:rPr>
            </a:br>
            <a:r>
              <a:rPr lang="en-US" b="1" dirty="0">
                <a:latin typeface="Comic Sans MS" panose="030F0702030302020204" pitchFamily="66" charset="0"/>
              </a:rPr>
              <a:t/>
            </a:r>
            <a:br>
              <a:rPr lang="en-US" b="1" dirty="0">
                <a:latin typeface="Comic Sans MS" panose="030F0702030302020204" pitchFamily="66" charset="0"/>
              </a:rPr>
            </a:br>
            <a:r>
              <a:rPr lang="en-US" b="1" dirty="0" smtClean="0">
                <a:latin typeface="Comic Sans MS" panose="030F0702030302020204" pitchFamily="66" charset="0"/>
              </a:rPr>
              <a:t/>
            </a:r>
            <a:br>
              <a:rPr lang="en-US" b="1" dirty="0" smtClean="0">
                <a:latin typeface="Comic Sans MS" panose="030F0702030302020204" pitchFamily="66" charset="0"/>
              </a:rPr>
            </a:br>
            <a:r>
              <a:rPr lang="en-US" b="1" dirty="0">
                <a:latin typeface="Comic Sans MS" panose="030F0702030302020204" pitchFamily="66" charset="0"/>
              </a:rPr>
              <a:t/>
            </a:r>
            <a:br>
              <a:rPr lang="en-US" b="1" dirty="0">
                <a:latin typeface="Comic Sans MS" panose="030F0702030302020204" pitchFamily="66" charset="0"/>
              </a:rPr>
            </a:br>
            <a:r>
              <a:rPr lang="en-US" b="1" dirty="0" smtClean="0">
                <a:latin typeface="Comic Sans MS" panose="030F0702030302020204" pitchFamily="66" charset="0"/>
              </a:rPr>
              <a:t/>
            </a:r>
            <a:br>
              <a:rPr lang="en-US" b="1" dirty="0" smtClean="0">
                <a:latin typeface="Comic Sans MS" panose="030F0702030302020204" pitchFamily="66" charset="0"/>
              </a:rPr>
            </a:br>
            <a:r>
              <a:rPr lang="en-US" b="1" dirty="0" smtClean="0">
                <a:latin typeface="Comic Sans MS" panose="030F0702030302020204" pitchFamily="66" charset="0"/>
              </a:rPr>
              <a:t/>
            </a:r>
            <a:br>
              <a:rPr lang="en-US" b="1" dirty="0" smtClean="0">
                <a:latin typeface="Comic Sans MS" panose="030F0702030302020204" pitchFamily="66" charset="0"/>
              </a:rPr>
            </a:br>
            <a:r>
              <a:rPr lang="en-US" sz="7200" b="1" dirty="0" smtClean="0">
                <a:latin typeface="Comic Sans MS" panose="030F0702030302020204" pitchFamily="66" charset="0"/>
              </a:rPr>
              <a:t>Building a Skyscraper Strong Enough to Withstand an Earthquake Task</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a:xfrm>
            <a:off x="264160" y="2150772"/>
            <a:ext cx="11684000" cy="4453228"/>
          </a:xfrm>
        </p:spPr>
        <p:txBody>
          <a:bodyPr>
            <a:normAutofit/>
          </a:bodyPr>
          <a:lstStyle/>
          <a:p>
            <a:pPr algn="l"/>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4276" y="4025183"/>
            <a:ext cx="1319548" cy="2639096"/>
          </a:xfrm>
          <a:prstGeom prst="rect">
            <a:avLst/>
          </a:prstGeom>
        </p:spPr>
      </p:pic>
    </p:spTree>
    <p:extLst>
      <p:ext uri="{BB962C8B-B14F-4D97-AF65-F5344CB8AC3E}">
        <p14:creationId xmlns:p14="http://schemas.microsoft.com/office/powerpoint/2010/main" val="1850080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26" y="-1275008"/>
            <a:ext cx="10515600" cy="7478109"/>
          </a:xfrm>
        </p:spPr>
        <p:txBody>
          <a:bodyPr>
            <a:noAutofit/>
          </a:bodyPr>
          <a:lstStyle/>
          <a:p>
            <a:r>
              <a:rPr lang="en-US" sz="3000" b="1" dirty="0" smtClean="0">
                <a:latin typeface="Times New Roman" panose="02020603050405020304" pitchFamily="18" charset="0"/>
                <a:cs typeface="Times New Roman" panose="02020603050405020304" pitchFamily="18" charset="0"/>
              </a:rPr>
              <a:t>INTRODUCTION</a:t>
            </a:r>
            <a:r>
              <a:rPr lang="en-US" sz="3000" dirty="0" smtClean="0">
                <a:latin typeface="Times New Roman" panose="02020603050405020304" pitchFamily="18" charset="0"/>
                <a:cs typeface="Times New Roman" panose="02020603050405020304" pitchFamily="18" charset="0"/>
              </a:rPr>
              <a:t/>
            </a:r>
            <a:br>
              <a:rPr lang="en-US" sz="3000" dirty="0" smtClean="0">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	</a:t>
            </a:r>
            <a:r>
              <a:rPr lang="en-US" sz="2800" dirty="0"/>
              <a:t>Because earthquakes can cause walls to crack, foundations to move and even entire buildings to crumple, engineers incorporate into their structural designs techniques that withstand damage from earthquake forces, for example, cross bracing, large bases and </a:t>
            </a:r>
            <a:r>
              <a:rPr lang="en-US" sz="2800" b="1" dirty="0"/>
              <a:t>tapered geometry. </a:t>
            </a:r>
            <a:r>
              <a:rPr lang="en-US" sz="2800" dirty="0"/>
              <a:t>Earthquake-proof buildings are intended to bend and sway with the motion of earthquakes, or are isolated from the movement by sliders. Engineers come up with an idea, test it, and then re-engineer the structure based on its performance</a:t>
            </a:r>
            <a:r>
              <a:rPr lang="en-US" sz="2800" dirty="0" smtClean="0"/>
              <a:t>.</a:t>
            </a:r>
            <a:br>
              <a:rPr lang="en-US" sz="2800" dirty="0" smtClean="0"/>
            </a:br>
            <a:r>
              <a:rPr lang="en-US" sz="2800" dirty="0" smtClean="0"/>
              <a:t/>
            </a:r>
            <a:br>
              <a:rPr lang="en-US" sz="2800" dirty="0" smtClean="0"/>
            </a:br>
            <a:endParaRPr lang="en-US" sz="25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6310" y="4082603"/>
            <a:ext cx="2517822" cy="2578860"/>
          </a:xfrm>
          <a:prstGeom prst="rect">
            <a:avLst/>
          </a:prstGeom>
        </p:spPr>
      </p:pic>
    </p:spTree>
    <p:extLst>
      <p:ext uri="{BB962C8B-B14F-4D97-AF65-F5344CB8AC3E}">
        <p14:creationId xmlns:p14="http://schemas.microsoft.com/office/powerpoint/2010/main" val="2427362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83405"/>
          </a:xfrm>
        </p:spPr>
        <p:txBody>
          <a:bodyPr>
            <a:normAutofit fontScale="90000"/>
          </a:bodyPr>
          <a:lstStyle/>
          <a:p>
            <a:r>
              <a:rPr lang="en-US" sz="3300" dirty="0" smtClean="0">
                <a:latin typeface="Times New Roman" panose="02020603050405020304" pitchFamily="18" charset="0"/>
                <a:cs typeface="Times New Roman" panose="02020603050405020304" pitchFamily="18" charset="0"/>
              </a:rPr>
              <a:t/>
            </a:r>
            <a:br>
              <a:rPr lang="en-US" sz="3300" dirty="0" smtClean="0">
                <a:latin typeface="Times New Roman" panose="02020603050405020304" pitchFamily="18" charset="0"/>
                <a:cs typeface="Times New Roman" panose="02020603050405020304" pitchFamily="18" charset="0"/>
              </a:rPr>
            </a:br>
            <a:r>
              <a:rPr lang="en-US" sz="3300" dirty="0">
                <a:latin typeface="Times New Roman" panose="02020603050405020304" pitchFamily="18" charset="0"/>
                <a:cs typeface="Times New Roman" panose="02020603050405020304" pitchFamily="18" charset="0"/>
              </a:rPr>
              <a:t/>
            </a:r>
            <a:br>
              <a:rPr lang="en-US" sz="3300" dirty="0">
                <a:latin typeface="Times New Roman" panose="02020603050405020304" pitchFamily="18" charset="0"/>
                <a:cs typeface="Times New Roman" panose="02020603050405020304" pitchFamily="18" charset="0"/>
              </a:rPr>
            </a:br>
            <a:r>
              <a:rPr lang="en-US" sz="3300" dirty="0" smtClean="0">
                <a:latin typeface="Times New Roman" panose="02020603050405020304" pitchFamily="18" charset="0"/>
                <a:cs typeface="Times New Roman" panose="02020603050405020304" pitchFamily="18" charset="0"/>
              </a:rPr>
              <a:t/>
            </a:r>
            <a:br>
              <a:rPr lang="en-US" sz="3300" dirty="0" smtClean="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Task Card 1</a:t>
            </a:r>
            <a:br>
              <a:rPr lang="en-US" sz="3200" b="1" dirty="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Read the </a:t>
            </a:r>
            <a:r>
              <a:rPr lang="en-US" sz="3200" b="1" dirty="0">
                <a:latin typeface="Times New Roman" panose="02020603050405020304" pitchFamily="18" charset="0"/>
                <a:cs typeface="Times New Roman" panose="02020603050405020304" pitchFamily="18" charset="0"/>
              </a:rPr>
              <a:t>following </a:t>
            </a:r>
            <a:r>
              <a:rPr lang="en-US" sz="3200" b="1" dirty="0" smtClean="0">
                <a:latin typeface="Times New Roman" panose="02020603050405020304" pitchFamily="18" charset="0"/>
                <a:cs typeface="Times New Roman" panose="02020603050405020304" pitchFamily="18" charset="0"/>
              </a:rPr>
              <a:t>problem you and your team needs to solve:</a:t>
            </a:r>
            <a:r>
              <a:rPr lang="en-US" sz="3300" dirty="0">
                <a:latin typeface="Times New Roman" panose="02020603050405020304" pitchFamily="18" charset="0"/>
                <a:cs typeface="Times New Roman" panose="02020603050405020304" pitchFamily="18" charset="0"/>
              </a:rPr>
              <a:t/>
            </a:r>
            <a:br>
              <a:rPr lang="en-US" sz="3300" dirty="0">
                <a:latin typeface="Times New Roman" panose="02020603050405020304" pitchFamily="18" charset="0"/>
                <a:cs typeface="Times New Roman" panose="02020603050405020304" pitchFamily="18" charset="0"/>
              </a:rPr>
            </a:br>
            <a:r>
              <a:rPr lang="en-US" sz="3300" dirty="0" smtClean="0">
                <a:latin typeface="Times New Roman" panose="02020603050405020304" pitchFamily="18" charset="0"/>
                <a:cs typeface="Times New Roman" panose="02020603050405020304" pitchFamily="18" charset="0"/>
              </a:rPr>
              <a:t/>
            </a:r>
            <a:br>
              <a:rPr lang="en-US" sz="3300" dirty="0" smtClean="0">
                <a:latin typeface="Times New Roman" panose="02020603050405020304" pitchFamily="18" charset="0"/>
                <a:cs typeface="Times New Roman" panose="02020603050405020304" pitchFamily="18" charset="0"/>
              </a:rPr>
            </a:br>
            <a:r>
              <a:rPr lang="en-US" sz="3300" b="1" dirty="0" smtClean="0">
                <a:latin typeface="Times New Roman" panose="02020603050405020304" pitchFamily="18" charset="0"/>
                <a:cs typeface="Times New Roman" panose="02020603050405020304" pitchFamily="18" charset="0"/>
              </a:rPr>
              <a:t>The Problem:</a:t>
            </a:r>
            <a:r>
              <a:rPr lang="en-US" sz="3300" dirty="0">
                <a:latin typeface="Times New Roman" panose="02020603050405020304" pitchFamily="18" charset="0"/>
                <a:cs typeface="Times New Roman" panose="02020603050405020304" pitchFamily="18" charset="0"/>
              </a:rPr>
              <a:t/>
            </a:r>
            <a:br>
              <a:rPr lang="en-US" sz="3300" dirty="0">
                <a:latin typeface="Times New Roman" panose="02020603050405020304" pitchFamily="18" charset="0"/>
                <a:cs typeface="Times New Roman" panose="02020603050405020304" pitchFamily="18" charset="0"/>
              </a:rPr>
            </a:br>
            <a:r>
              <a:rPr lang="en-US" sz="3300" dirty="0" smtClean="0">
                <a:latin typeface="Times New Roman" panose="02020603050405020304" pitchFamily="18" charset="0"/>
                <a:cs typeface="Times New Roman" panose="02020603050405020304" pitchFamily="18" charset="0"/>
              </a:rPr>
              <a:t>	</a:t>
            </a:r>
            <a:r>
              <a:rPr lang="en-US" sz="3300" dirty="0" smtClean="0">
                <a:latin typeface="Calibri Light" panose="020F0302020204030204" pitchFamily="34" charset="0"/>
                <a:cs typeface="Times New Roman" panose="02020603050405020304" pitchFamily="18" charset="0"/>
              </a:rPr>
              <a:t>You </a:t>
            </a:r>
            <a:r>
              <a:rPr lang="en-US" sz="3100" dirty="0" smtClean="0"/>
              <a:t>will be acting </a:t>
            </a:r>
            <a:r>
              <a:rPr lang="en-US" sz="3100" dirty="0"/>
              <a:t>as </a:t>
            </a:r>
            <a:r>
              <a:rPr lang="en-US" sz="3100" dirty="0" smtClean="0"/>
              <a:t>a civil engineer. You will be part of a team that will </a:t>
            </a:r>
            <a:r>
              <a:rPr lang="en-US" sz="3100" dirty="0"/>
              <a:t>make </a:t>
            </a:r>
            <a:r>
              <a:rPr lang="en-US" sz="3100" dirty="0" smtClean="0"/>
              <a:t>a model </a:t>
            </a:r>
            <a:r>
              <a:rPr lang="en-US" sz="3100" dirty="0"/>
              <a:t>of </a:t>
            </a:r>
            <a:r>
              <a:rPr lang="en-US" sz="3100" dirty="0" smtClean="0"/>
              <a:t>a building </a:t>
            </a:r>
            <a:r>
              <a:rPr lang="en-US" sz="3100" dirty="0"/>
              <a:t>and conduct an experiment to test how well </a:t>
            </a:r>
            <a:r>
              <a:rPr lang="en-US" sz="3100" dirty="0" smtClean="0"/>
              <a:t>your company’s structure stands </a:t>
            </a:r>
            <a:r>
              <a:rPr lang="en-US" sz="3100" dirty="0"/>
              <a:t>up under the stress of an earthquake. </a:t>
            </a:r>
            <a:r>
              <a:rPr lang="en-US" sz="3100" dirty="0" smtClean="0"/>
              <a:t> Your company is spending billions of dollars on this project, so you need to come up with a good design!</a:t>
            </a:r>
            <a:r>
              <a:rPr lang="en-US" sz="3100" dirty="0"/>
              <a:t/>
            </a:r>
            <a:br>
              <a:rPr lang="en-US" sz="3100" dirty="0"/>
            </a:br>
            <a:r>
              <a:rPr lang="en-US" sz="3100" dirty="0"/>
              <a:t/>
            </a:r>
            <a:br>
              <a:rPr lang="en-US" sz="3100" dirty="0"/>
            </a:br>
            <a:r>
              <a:rPr lang="en-US" dirty="0"/>
              <a:t/>
            </a:r>
            <a:br>
              <a:rPr lang="en-US" dirty="0"/>
            </a:br>
            <a:r>
              <a:rPr lang="en-US" dirty="0"/>
              <a:t/>
            </a:r>
            <a:br>
              <a:rPr lang="en-US" dirty="0"/>
            </a:br>
            <a:r>
              <a:rPr lang="en-US" dirty="0"/>
              <a:t/>
            </a:r>
            <a:br>
              <a:rPr lang="en-US"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9349" y="4797810"/>
            <a:ext cx="1246632" cy="1950720"/>
          </a:xfrm>
          <a:prstGeom prst="rect">
            <a:avLst/>
          </a:prstGeom>
        </p:spPr>
      </p:pic>
    </p:spTree>
    <p:extLst>
      <p:ext uri="{BB962C8B-B14F-4D97-AF65-F5344CB8AC3E}">
        <p14:creationId xmlns:p14="http://schemas.microsoft.com/office/powerpoint/2010/main" val="2006375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152" y="103031"/>
            <a:ext cx="12003110" cy="7017306"/>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Task Card 2 – Background Information</a:t>
            </a:r>
            <a:endParaRPr lang="en-US" dirty="0" smtClean="0"/>
          </a:p>
          <a:p>
            <a:endParaRPr lang="en-US" b="1" dirty="0" smtClean="0"/>
          </a:p>
          <a:p>
            <a:r>
              <a:rPr lang="en-US" b="1" dirty="0" smtClean="0"/>
              <a:t>Directions:  Read the background information below to start your research process.</a:t>
            </a:r>
          </a:p>
          <a:p>
            <a:r>
              <a:rPr lang="en-US" dirty="0"/>
              <a:t>Earthquakes can cause much loss of life and millions of dollars worth of damage to cities. </a:t>
            </a:r>
            <a:r>
              <a:rPr lang="en-US" i="1" dirty="0"/>
              <a:t>Surface waves</a:t>
            </a:r>
            <a:r>
              <a:rPr lang="en-US" dirty="0"/>
              <a:t> and </a:t>
            </a:r>
            <a:r>
              <a:rPr lang="en-US" i="1" dirty="0"/>
              <a:t>body waves</a:t>
            </a:r>
            <a:r>
              <a:rPr lang="en-US" dirty="0"/>
              <a:t> from earthquakes can cause walls to crack, foundations to move and even entire buildings to crumble. Engineers continually strive to make buildings stronger to resist the forces of earthquakes. </a:t>
            </a:r>
          </a:p>
          <a:p>
            <a:r>
              <a:rPr lang="en-US" dirty="0"/>
              <a:t>Engineers face the challenge of designing more robust buildings to withstand earthquakes. Earthquake-proof buildings are intended to bend and sway with the motion of earthquakes, instead of cracking and breaking under the pressure. </a:t>
            </a:r>
            <a:endParaRPr lang="en-US" dirty="0" smtClean="0"/>
          </a:p>
          <a:p>
            <a:endParaRPr lang="en-US" dirty="0"/>
          </a:p>
          <a:p>
            <a:r>
              <a:rPr lang="en-US" b="1" dirty="0" smtClean="0"/>
              <a:t>Questions to discuss with your team:</a:t>
            </a:r>
          </a:p>
          <a:p>
            <a:r>
              <a:rPr lang="en-US" dirty="0" smtClean="0"/>
              <a:t>1.)  </a:t>
            </a:r>
            <a:r>
              <a:rPr lang="en-US" b="1" dirty="0" smtClean="0"/>
              <a:t>Have </a:t>
            </a:r>
            <a:r>
              <a:rPr lang="en-US" b="1" dirty="0"/>
              <a:t>you ever looked at a really tall building, such as a skyscraper? What does it look like? </a:t>
            </a:r>
            <a:endParaRPr lang="en-US" b="1" dirty="0" smtClean="0"/>
          </a:p>
          <a:p>
            <a:endParaRPr lang="en-US" dirty="0"/>
          </a:p>
          <a:p>
            <a:r>
              <a:rPr lang="en-US" dirty="0" smtClean="0"/>
              <a:t>2.)  </a:t>
            </a:r>
            <a:r>
              <a:rPr lang="en-US" b="1" dirty="0" smtClean="0"/>
              <a:t>Does </a:t>
            </a:r>
            <a:r>
              <a:rPr lang="en-US" b="1" dirty="0"/>
              <a:t>it appear fragile and unstable? </a:t>
            </a:r>
            <a:r>
              <a:rPr lang="en-US" dirty="0"/>
              <a:t>It might, but it is most probably quite sturdy and can withstand wind, rain and other natural elements and phenomena. Earthquake-proof buildings typically have cross bracing that forms triangles in its design geometry (like a bridge). Such buildings also typically have a large "footprint," or base, and a tapered shape, decreasing in size as the building gets taller (or simply, smaller at the top). Short buildings are more earthquake proof than tall ones. </a:t>
            </a:r>
            <a:r>
              <a:rPr lang="en-US" b="1" dirty="0"/>
              <a:t>Why do you think that is? </a:t>
            </a:r>
            <a:endParaRPr lang="en-US" b="1" dirty="0" smtClean="0"/>
          </a:p>
          <a:p>
            <a:endParaRPr lang="en-US" dirty="0"/>
          </a:p>
          <a:p>
            <a:r>
              <a:rPr lang="en-US" dirty="0" smtClean="0"/>
              <a:t>3.)  </a:t>
            </a:r>
            <a:r>
              <a:rPr lang="en-US" b="1" dirty="0" smtClean="0"/>
              <a:t>Have </a:t>
            </a:r>
            <a:r>
              <a:rPr lang="en-US" b="1" dirty="0"/>
              <a:t>you ever climbed up a tree or been on top of a playground jungle gym in the wind? Do you sway more when you are up high than when on the ground? </a:t>
            </a:r>
            <a:r>
              <a:rPr lang="en-US" dirty="0"/>
              <a:t>All buildings shake at the same frequency as the shaking of the Earth, but the movement is magnified as the building gets taller. Sometimes, as can be the case during earthquakes, buildings sway too much, crack and crumble and fall</a:t>
            </a:r>
            <a:r>
              <a:rPr lang="en-US" dirty="0" smtClean="0"/>
              <a:t>.</a:t>
            </a:r>
          </a:p>
          <a:p>
            <a:endParaRPr lang="en-US" dirty="0"/>
          </a:p>
          <a:p>
            <a:r>
              <a:rPr lang="en-US" dirty="0" smtClean="0"/>
              <a:t/>
            </a:r>
            <a:br>
              <a:rPr lang="en-US" dirty="0" smtClean="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4422" y="5805381"/>
            <a:ext cx="2618349" cy="942606"/>
          </a:xfrm>
          <a:prstGeom prst="rect">
            <a:avLst/>
          </a:prstGeom>
        </p:spPr>
      </p:pic>
    </p:spTree>
    <p:extLst>
      <p:ext uri="{BB962C8B-B14F-4D97-AF65-F5344CB8AC3E}">
        <p14:creationId xmlns:p14="http://schemas.microsoft.com/office/powerpoint/2010/main" val="1374576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227303"/>
            <a:ext cx="12076090" cy="7478109"/>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Task Card 3 – Research to Get You Started</a:t>
            </a:r>
            <a:r>
              <a:rPr lang="en-US" dirty="0"/>
              <a:t/>
            </a:r>
            <a:br>
              <a:rPr lang="en-US" dirty="0"/>
            </a:br>
            <a:r>
              <a:rPr lang="en-US" sz="2900" dirty="0" smtClean="0"/>
              <a:t>Use the links below to explore the topics of earthquakes and/or skyscraper design/history:</a:t>
            </a:r>
            <a:br>
              <a:rPr lang="en-US" sz="2900" dirty="0" smtClean="0"/>
            </a:br>
            <a:r>
              <a:rPr lang="en-US" dirty="0"/>
              <a:t/>
            </a:r>
            <a:br>
              <a:rPr lang="en-US" dirty="0"/>
            </a:br>
            <a:r>
              <a:rPr lang="en-US" sz="2800" dirty="0" smtClean="0"/>
              <a:t>1.) </a:t>
            </a:r>
            <a:r>
              <a:rPr lang="en-US" sz="2800" u="sng" dirty="0">
                <a:hlinkClick r:id="rId2" tooltip="https://safari.fultonschools.org/?p=7202c706-7694-11e5-b88a-90e2ba6a02fc&#10;Ctrl+Click or tap to follow the link"/>
              </a:rPr>
              <a:t>https://safari.fultonschools.org/?p=7202c706-7694-11e5-b88a-90e2ba6a02fc</a:t>
            </a:r>
            <a:r>
              <a:rPr lang="en-US" sz="2800" dirty="0" smtClean="0"/>
              <a:t/>
            </a:r>
            <a:br>
              <a:rPr lang="en-US" sz="2800" dirty="0" smtClean="0"/>
            </a:br>
            <a:r>
              <a:rPr lang="en-US" sz="2800" dirty="0" smtClean="0"/>
              <a:t/>
            </a:r>
            <a:br>
              <a:rPr lang="en-US" sz="2800" dirty="0" smtClean="0"/>
            </a:br>
            <a:r>
              <a:rPr lang="en-US" sz="2800" dirty="0" smtClean="0"/>
              <a:t>2.) </a:t>
            </a:r>
            <a:r>
              <a:rPr lang="en-US" sz="2800" u="sng" dirty="0">
                <a:hlinkClick r:id="rId3"/>
              </a:rPr>
              <a:t>http://</a:t>
            </a:r>
            <a:r>
              <a:rPr lang="en-US" sz="2800" u="sng" dirty="0" smtClean="0">
                <a:hlinkClick r:id="rId3"/>
              </a:rPr>
              <a:t>www.iris.edu/hq/files/programs/education_and_outreach/retm/tm_100112_haiti/BuildingsInEQs.pdf</a:t>
            </a:r>
            <a:r>
              <a:rPr lang="en-US" sz="2800" u="sng" dirty="0" smtClean="0"/>
              <a:t/>
            </a:r>
            <a:br>
              <a:rPr lang="en-US" sz="2800" u="sng" dirty="0" smtClean="0"/>
            </a:br>
            <a:r>
              <a:rPr lang="en-US" sz="2800" u="sng" dirty="0" smtClean="0"/>
              <a:t/>
            </a:r>
            <a:br>
              <a:rPr lang="en-US" sz="2800" u="sng" dirty="0" smtClean="0"/>
            </a:br>
            <a:r>
              <a:rPr lang="en-US" sz="2800" dirty="0" smtClean="0"/>
              <a:t>3.) </a:t>
            </a:r>
            <a:r>
              <a:rPr lang="en-US" sz="2800" u="sng" dirty="0">
                <a:hlinkClick r:id="rId4"/>
              </a:rPr>
              <a:t>http://imaginationstationtoledo.org/content/2011/03/can-you-build-an-earthquake-proof-building</a:t>
            </a:r>
            <a:r>
              <a:rPr lang="en-US" sz="2800" u="sng" dirty="0" smtClean="0">
                <a:hlinkClick r:id="rId4"/>
              </a:rPr>
              <a:t>/</a:t>
            </a:r>
            <a:r>
              <a:rPr lang="en-US" sz="2800" u="sng" dirty="0" smtClean="0"/>
              <a:t/>
            </a:r>
            <a:br>
              <a:rPr lang="en-US" sz="2800" u="sng" dirty="0" smtClean="0"/>
            </a:br>
            <a:r>
              <a:rPr lang="en-US" sz="2800" u="sng" dirty="0" smtClean="0"/>
              <a:t/>
            </a:r>
            <a:br>
              <a:rPr lang="en-US" sz="2800" u="sng" dirty="0" smtClean="0"/>
            </a:br>
            <a:r>
              <a:rPr lang="en-US" sz="2800" b="1" dirty="0" smtClean="0"/>
              <a:t>Discuss the following questions with your team and do additional research if needed:</a:t>
            </a:r>
            <a:br>
              <a:rPr lang="en-US" sz="2800" b="1" dirty="0" smtClean="0"/>
            </a:br>
            <a:r>
              <a:rPr lang="en-US" sz="2800" b="1" dirty="0" smtClean="0"/>
              <a:t>*  What criteria do you think is important in skyscraper design in order to withstand an earthquake?</a:t>
            </a:r>
            <a:br>
              <a:rPr lang="en-US" sz="2800" b="1" dirty="0" smtClean="0"/>
            </a:br>
            <a:r>
              <a:rPr lang="en-US" sz="2800" b="1" dirty="0" smtClean="0"/>
              <a:t>*  What has worked throughout history and what hasn’t?  Which buildings have crumbled and why?  How are they different from ones that have stayed standing during an earthquake?</a:t>
            </a:r>
            <a:endParaRPr lang="en-US" dirty="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18684" y="304050"/>
            <a:ext cx="577857" cy="1155714"/>
          </a:xfrm>
          <a:prstGeom prst="rect">
            <a:avLst/>
          </a:prstGeom>
        </p:spPr>
      </p:pic>
    </p:spTree>
    <p:extLst>
      <p:ext uri="{BB962C8B-B14F-4D97-AF65-F5344CB8AC3E}">
        <p14:creationId xmlns:p14="http://schemas.microsoft.com/office/powerpoint/2010/main" val="1332905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46" y="141668"/>
            <a:ext cx="11694017" cy="6463308"/>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Task Card 4:  Project Requirements</a:t>
            </a:r>
          </a:p>
          <a:p>
            <a:endParaRPr lang="en-US" b="1"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1.) Read steps 1-9 before you start anything!!!!</a:t>
            </a:r>
          </a:p>
          <a:p>
            <a:r>
              <a:rPr lang="en-US" b="1" dirty="0" smtClean="0">
                <a:latin typeface="Times New Roman" panose="02020603050405020304" pitchFamily="18" charset="0"/>
                <a:cs typeface="Times New Roman" panose="02020603050405020304" pitchFamily="18" charset="0"/>
              </a:rPr>
              <a:t>2.) Your team will be allowed 30 toothpicks and 30 marshmallows to use in your design. </a:t>
            </a:r>
            <a:r>
              <a:rPr lang="en-US" dirty="0"/>
              <a:t> </a:t>
            </a:r>
            <a:r>
              <a:rPr lang="en-US" dirty="0" smtClean="0"/>
              <a:t> You can make </a:t>
            </a:r>
            <a:r>
              <a:rPr lang="en-US" dirty="0"/>
              <a:t>cubes and triangles using toothpicks and marshmallows. </a:t>
            </a:r>
            <a:r>
              <a:rPr lang="en-US" dirty="0" smtClean="0"/>
              <a:t>You can break </a:t>
            </a:r>
            <a:r>
              <a:rPr lang="en-US" dirty="0"/>
              <a:t>a toothpick approximately in half.  </a:t>
            </a:r>
            <a:r>
              <a:rPr lang="en-US" dirty="0" smtClean="0"/>
              <a:t>Cubes </a:t>
            </a:r>
            <a:r>
              <a:rPr lang="en-US" dirty="0"/>
              <a:t>and triangles are like building blocks that may be stacked to make towers. The towers can have small or large "footprints" (or bases</a:t>
            </a:r>
            <a:r>
              <a:rPr lang="en-US" dirty="0" smtClean="0"/>
              <a:t>).</a:t>
            </a:r>
          </a:p>
          <a:p>
            <a:r>
              <a:rPr lang="en-US" b="1" dirty="0">
                <a:latin typeface="Times New Roman" panose="02020603050405020304" pitchFamily="18" charset="0"/>
                <a:cs typeface="Times New Roman" panose="02020603050405020304" pitchFamily="18" charset="0"/>
              </a:rPr>
              <a:t>3</a:t>
            </a:r>
            <a:r>
              <a:rPr lang="en-US" b="1" dirty="0" smtClean="0">
                <a:latin typeface="Times New Roman" panose="02020603050405020304" pitchFamily="18" charset="0"/>
                <a:cs typeface="Times New Roman" panose="02020603050405020304" pitchFamily="18" charset="0"/>
              </a:rPr>
              <a:t>.)  Your team will first need to create a design for your skyscraper on grid paper (like a blueprint) and have it approved.  You will also need to include steps for your design.  </a:t>
            </a:r>
          </a:p>
          <a:p>
            <a:r>
              <a:rPr lang="en-US" b="1" dirty="0">
                <a:latin typeface="Times New Roman" panose="02020603050405020304" pitchFamily="18" charset="0"/>
                <a:cs typeface="Times New Roman" panose="02020603050405020304" pitchFamily="18" charset="0"/>
              </a:rPr>
              <a:t>4</a:t>
            </a:r>
            <a:r>
              <a:rPr lang="en-US" b="1" dirty="0" smtClean="0">
                <a:latin typeface="Times New Roman" panose="02020603050405020304" pitchFamily="18" charset="0"/>
                <a:cs typeface="Times New Roman" panose="02020603050405020304" pitchFamily="18" charset="0"/>
              </a:rPr>
              <a:t>.)  Then you will need to build your skyscraper with your team.</a:t>
            </a:r>
          </a:p>
          <a:p>
            <a:r>
              <a:rPr lang="en-US" b="1" dirty="0">
                <a:latin typeface="Times New Roman" panose="02020603050405020304" pitchFamily="18" charset="0"/>
                <a:cs typeface="Times New Roman" panose="02020603050405020304" pitchFamily="18" charset="0"/>
              </a:rPr>
              <a:t>5</a:t>
            </a:r>
            <a:r>
              <a:rPr lang="en-US" b="1" dirty="0" smtClean="0">
                <a:latin typeface="Times New Roman" panose="02020603050405020304" pitchFamily="18" charset="0"/>
                <a:cs typeface="Times New Roman" panose="02020603050405020304" pitchFamily="18" charset="0"/>
              </a:rPr>
              <a:t>.)  Once built, your team will need to test it in a pan of </a:t>
            </a:r>
            <a:r>
              <a:rPr lang="en-US" b="1" dirty="0" err="1" smtClean="0">
                <a:latin typeface="Times New Roman" panose="02020603050405020304" pitchFamily="18" charset="0"/>
                <a:cs typeface="Times New Roman" panose="02020603050405020304" pitchFamily="18" charset="0"/>
              </a:rPr>
              <a:t>Jello</a:t>
            </a:r>
            <a:r>
              <a:rPr lang="en-US" b="1" dirty="0" smtClean="0">
                <a:latin typeface="Times New Roman" panose="02020603050405020304" pitchFamily="18" charset="0"/>
                <a:cs typeface="Times New Roman" panose="02020603050405020304" pitchFamily="18" charset="0"/>
              </a:rPr>
              <a:t> to see if it is earthquake proof.</a:t>
            </a:r>
          </a:p>
          <a:p>
            <a:r>
              <a:rPr lang="en-US" b="1" dirty="0">
                <a:latin typeface="Times New Roman" panose="02020603050405020304" pitchFamily="18" charset="0"/>
                <a:cs typeface="Times New Roman" panose="02020603050405020304" pitchFamily="18" charset="0"/>
              </a:rPr>
              <a:t>6</a:t>
            </a:r>
            <a:r>
              <a:rPr lang="en-US" b="1" dirty="0" smtClean="0">
                <a:latin typeface="Times New Roman" panose="02020603050405020304" pitchFamily="18" charset="0"/>
                <a:cs typeface="Times New Roman" panose="02020603050405020304" pitchFamily="18" charset="0"/>
              </a:rPr>
              <a:t>.)  If it works, then you need to go back to your blueprint and label your shapes within your design with their proper geometric names.  You will also need to measure its </a:t>
            </a:r>
            <a:r>
              <a:rPr lang="en-US" b="1" dirty="0" smtClean="0">
                <a:latin typeface="Times New Roman" panose="02020603050405020304" pitchFamily="18" charset="0"/>
                <a:cs typeface="Times New Roman" panose="02020603050405020304" pitchFamily="18" charset="0"/>
              </a:rPr>
              <a:t>length, width, height, total volume, surface area, </a:t>
            </a:r>
            <a:r>
              <a:rPr lang="en-US" b="1" dirty="0" smtClean="0">
                <a:latin typeface="Times New Roman" panose="02020603050405020304" pitchFamily="18" charset="0"/>
                <a:cs typeface="Times New Roman" panose="02020603050405020304" pitchFamily="18" charset="0"/>
              </a:rPr>
              <a:t>and </a:t>
            </a:r>
            <a:r>
              <a:rPr lang="en-US" b="1" dirty="0" smtClean="0">
                <a:latin typeface="Times New Roman" panose="02020603050405020304" pitchFamily="18" charset="0"/>
                <a:cs typeface="Times New Roman" panose="02020603050405020304" pitchFamily="18" charset="0"/>
              </a:rPr>
              <a:t>measure its weight.</a:t>
            </a:r>
            <a:endParaRPr lang="en-US" b="1" dirty="0" smtClean="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7</a:t>
            </a:r>
            <a:r>
              <a:rPr lang="en-US" b="1" dirty="0" smtClean="0">
                <a:latin typeface="Times New Roman" panose="02020603050405020304" pitchFamily="18" charset="0"/>
                <a:cs typeface="Times New Roman" panose="02020603050405020304" pitchFamily="18" charset="0"/>
              </a:rPr>
              <a:t>.)  If your design does not work, you will need to go back to the drawing board (literally) and redesign your blueprint on grid paper.  </a:t>
            </a:r>
          </a:p>
          <a:p>
            <a:r>
              <a:rPr lang="en-US" b="1" dirty="0">
                <a:latin typeface="Times New Roman" panose="02020603050405020304" pitchFamily="18" charset="0"/>
                <a:cs typeface="Times New Roman" panose="02020603050405020304" pitchFamily="18" charset="0"/>
              </a:rPr>
              <a:t>8</a:t>
            </a:r>
            <a:r>
              <a:rPr lang="en-US" b="1" dirty="0" smtClean="0">
                <a:latin typeface="Times New Roman" panose="02020603050405020304" pitchFamily="18" charset="0"/>
                <a:cs typeface="Times New Roman" panose="02020603050405020304" pitchFamily="18" charset="0"/>
              </a:rPr>
              <a:t>.)  Then you will need to rebuild it and retest it.  If it works this time, now label the geometric shapes within your design. </a:t>
            </a:r>
            <a:r>
              <a:rPr lang="en-US" b="1" dirty="0">
                <a:latin typeface="Times New Roman" panose="02020603050405020304" pitchFamily="18" charset="0"/>
                <a:cs typeface="Times New Roman" panose="02020603050405020304" pitchFamily="18" charset="0"/>
              </a:rPr>
              <a:t>You will also need to measure its width and height along with measuring its weight</a:t>
            </a:r>
            <a:r>
              <a:rPr lang="en-US" b="1" dirty="0" smtClean="0">
                <a:latin typeface="Times New Roman" panose="02020603050405020304" pitchFamily="18" charset="0"/>
                <a:cs typeface="Times New Roman" panose="02020603050405020304" pitchFamily="18" charset="0"/>
              </a:rPr>
              <a:t>.</a:t>
            </a:r>
          </a:p>
          <a:p>
            <a:r>
              <a:rPr lang="en-US" b="1" dirty="0">
                <a:latin typeface="Times New Roman" panose="02020603050405020304" pitchFamily="18" charset="0"/>
                <a:cs typeface="Times New Roman" panose="02020603050405020304" pitchFamily="18" charset="0"/>
              </a:rPr>
              <a:t>9</a:t>
            </a:r>
            <a:r>
              <a:rPr lang="en-US" b="1" dirty="0" smtClean="0">
                <a:latin typeface="Times New Roman" panose="02020603050405020304" pitchFamily="18" charset="0"/>
                <a:cs typeface="Times New Roman" panose="02020603050405020304" pitchFamily="18" charset="0"/>
              </a:rPr>
              <a:t>.)   After two tests, you will prepare a digital presentation of your design process.  Include within </a:t>
            </a:r>
            <a:r>
              <a:rPr lang="en-US" b="1" smtClean="0">
                <a:latin typeface="Times New Roman" panose="02020603050405020304" pitchFamily="18" charset="0"/>
                <a:cs typeface="Times New Roman" panose="02020603050405020304" pitchFamily="18" charset="0"/>
              </a:rPr>
              <a:t>your </a:t>
            </a:r>
            <a:r>
              <a:rPr lang="en-US" b="1" smtClean="0">
                <a:latin typeface="Times New Roman" panose="02020603050405020304" pitchFamily="18" charset="0"/>
                <a:cs typeface="Times New Roman" panose="02020603050405020304" pitchFamily="18" charset="0"/>
              </a:rPr>
              <a:t>presentation </a:t>
            </a:r>
            <a:r>
              <a:rPr lang="en-US" b="1" dirty="0" smtClean="0">
                <a:latin typeface="Times New Roman" panose="02020603050405020304" pitchFamily="18" charset="0"/>
                <a:cs typeface="Times New Roman" panose="02020603050405020304" pitchFamily="18" charset="0"/>
              </a:rPr>
              <a:t>the following:   1.)  Titles/subtitles</a:t>
            </a:r>
          </a:p>
          <a:p>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2.)  Pictures with captions of your design, labeled blueprints, and steps in process</a:t>
            </a:r>
          </a:p>
          <a:p>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3.)  Answers to the following questions:  What worked in your design?  What didn’t work?  Why not? </a:t>
            </a:r>
          </a:p>
          <a:p>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How would you change your design to better withstand earthquakes?  What are some important</a:t>
            </a:r>
          </a:p>
          <a:p>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reminders for other civil engineers to keep in mind when designing skyscrapers?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4990" y="5753100"/>
            <a:ext cx="1143000" cy="1104900"/>
          </a:xfrm>
          <a:prstGeom prst="rect">
            <a:avLst/>
          </a:prstGeom>
        </p:spPr>
      </p:pic>
    </p:spTree>
    <p:extLst>
      <p:ext uri="{BB962C8B-B14F-4D97-AF65-F5344CB8AC3E}">
        <p14:creationId xmlns:p14="http://schemas.microsoft.com/office/powerpoint/2010/main" val="1097680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647</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Comic Sans MS</vt:lpstr>
      <vt:lpstr>Times New Roman</vt:lpstr>
      <vt:lpstr>Office Theme</vt:lpstr>
      <vt:lpstr>      Building a Skyscraper Strong Enough to Withstand an Earthquake Task  </vt:lpstr>
      <vt:lpstr>INTRODUCTION  Because earthquakes can cause walls to crack, foundations to move and even entire buildings to crumple, engineers incorporate into their structural designs techniques that withstand damage from earthquake forces, for example, cross bracing, large bases and tapered geometry. Earthquake-proof buildings are intended to bend and sway with the motion of earthquakes, or are isolated from the movement by sliders. Engineers come up with an idea, test it, and then re-engineer the structure based on its performance.  </vt:lpstr>
      <vt:lpstr>   Task Card 1 Read the following problem you and your team needs to solve:  The Problem:  You will be acting as a civil engineer. You will be part of a team that will make a model of a building and conduct an experiment to test how well your company’s structure stands up under the stress of an earthquake.  Your company is spending billions of dollars on this project, so you need to come up with a good design!     </vt:lpstr>
      <vt:lpstr>PowerPoint Presentation</vt:lpstr>
      <vt:lpstr>Task Card 3 – Research to Get You Started Use the links below to explore the topics of earthquakes and/or skyscraper design/history:  1.) https://safari.fultonschools.org/?p=7202c706-7694-11e5-b88a-90e2ba6a02fc  2.) http://www.iris.edu/hq/files/programs/education_and_outreach/retm/tm_100112_haiti/BuildingsInEQs.pdf  3.) http://imaginationstationtoledo.org/content/2011/03/can-you-build-an-earthquake-proof-building/  Discuss the following questions with your team and do additional research if needed: *  What criteria do you think is important in skyscraper design in order to withstand an earthquake? *  What has worked throughout history and what hasn’t?  Which buildings have crumbled and why?  How are they different from ones that have stayed standing during an earthquake?</vt:lpstr>
      <vt:lpstr>PowerPoint Presentation</vt:lpstr>
    </vt:vector>
  </TitlesOfParts>
  <Company>Fulton County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Hiking the Appalachian Trail</dc:title>
  <dc:creator>Huber, Michele E.</dc:creator>
  <cp:lastModifiedBy>Huber, Michele E.</cp:lastModifiedBy>
  <cp:revision>20</cp:revision>
  <cp:lastPrinted>2015-10-07T17:29:57Z</cp:lastPrinted>
  <dcterms:created xsi:type="dcterms:W3CDTF">2015-10-07T15:26:31Z</dcterms:created>
  <dcterms:modified xsi:type="dcterms:W3CDTF">2015-10-21T11:48:10Z</dcterms:modified>
</cp:coreProperties>
</file>