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4" d="100"/>
          <a:sy n="74" d="100"/>
        </p:scale>
        <p:origin x="5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48361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3362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5394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95245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62399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98851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152041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60941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110223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3121657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EBF77-55E8-487E-A9CC-324BEE0BCB20}" type="datetimeFigureOut">
              <a:rPr lang="en-US" smtClean="0"/>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0B1759-8CEA-443E-AC9C-CF1CAE1EE106}" type="slidenum">
              <a:rPr lang="en-US" smtClean="0"/>
              <a:t>‹#›</a:t>
            </a:fld>
            <a:endParaRPr lang="en-US" dirty="0"/>
          </a:p>
        </p:txBody>
      </p:sp>
    </p:spTree>
    <p:extLst>
      <p:ext uri="{BB962C8B-B14F-4D97-AF65-F5344CB8AC3E}">
        <p14:creationId xmlns:p14="http://schemas.microsoft.com/office/powerpoint/2010/main" val="136658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EBF77-55E8-487E-A9CC-324BEE0BCB20}" type="datetimeFigureOut">
              <a:rPr lang="en-US" smtClean="0"/>
              <a:t>10/19/2015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B1759-8CEA-443E-AC9C-CF1CAE1EE106}" type="slidenum">
              <a:rPr lang="en-US" smtClean="0"/>
              <a:t>‹#›</a:t>
            </a:fld>
            <a:endParaRPr lang="en-US" dirty="0"/>
          </a:p>
        </p:txBody>
      </p:sp>
    </p:spTree>
    <p:extLst>
      <p:ext uri="{BB962C8B-B14F-4D97-AF65-F5344CB8AC3E}">
        <p14:creationId xmlns:p14="http://schemas.microsoft.com/office/powerpoint/2010/main" val="1153773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trailquest.net/thruhike.html#FAQ'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65914"/>
            <a:ext cx="9144000" cy="4378817"/>
          </a:xfrm>
        </p:spPr>
        <p:txBody>
          <a:bodyPr>
            <a:normAutofit fontScale="90000"/>
          </a:bodyPr>
          <a:lstStyle/>
          <a:p>
            <a:r>
              <a:rPr lang="en-US" b="1" dirty="0" smtClean="0">
                <a:latin typeface="Comic Sans MS" panose="030F0702030302020204" pitchFamily="66" charset="0"/>
              </a:rPr>
              <a:t/>
            </a:r>
            <a:br>
              <a:rPr lang="en-US" b="1" dirty="0" smtClean="0">
                <a:latin typeface="Comic Sans MS" panose="030F0702030302020204" pitchFamily="66" charset="0"/>
              </a:rPr>
            </a:br>
            <a:r>
              <a:rPr lang="en-US" b="1" dirty="0">
                <a:latin typeface="Comic Sans MS" panose="030F0702030302020204" pitchFamily="66" charset="0"/>
              </a:rPr>
              <a:t/>
            </a:r>
            <a:br>
              <a:rPr lang="en-US" b="1" dirty="0">
                <a:latin typeface="Comic Sans MS" panose="030F0702030302020204" pitchFamily="66" charset="0"/>
              </a:rPr>
            </a:br>
            <a:r>
              <a:rPr lang="en-US" b="1" dirty="0" smtClean="0">
                <a:latin typeface="Comic Sans MS" panose="030F0702030302020204" pitchFamily="66" charset="0"/>
              </a:rPr>
              <a:t/>
            </a:r>
            <a:br>
              <a:rPr lang="en-US" b="1" dirty="0" smtClean="0">
                <a:latin typeface="Comic Sans MS" panose="030F0702030302020204" pitchFamily="66" charset="0"/>
              </a:rPr>
            </a:br>
            <a:r>
              <a:rPr lang="en-US" b="1" dirty="0">
                <a:latin typeface="Comic Sans MS" panose="030F0702030302020204" pitchFamily="66" charset="0"/>
              </a:rPr>
              <a:t/>
            </a:r>
            <a:br>
              <a:rPr lang="en-US" b="1" dirty="0">
                <a:latin typeface="Comic Sans MS" panose="030F0702030302020204" pitchFamily="66" charset="0"/>
              </a:rPr>
            </a:br>
            <a:r>
              <a:rPr lang="en-US" b="1" dirty="0" smtClean="0">
                <a:latin typeface="Comic Sans MS" panose="030F0702030302020204" pitchFamily="66" charset="0"/>
              </a:rPr>
              <a:t/>
            </a:r>
            <a:br>
              <a:rPr lang="en-US" b="1" dirty="0" smtClean="0">
                <a:latin typeface="Comic Sans MS" panose="030F0702030302020204" pitchFamily="66" charset="0"/>
              </a:rPr>
            </a:br>
            <a:r>
              <a:rPr lang="en-US" b="1" dirty="0" smtClean="0">
                <a:latin typeface="Comic Sans MS" panose="030F0702030302020204" pitchFamily="66" charset="0"/>
              </a:rPr>
              <a:t/>
            </a:r>
            <a:br>
              <a:rPr lang="en-US" b="1" dirty="0" smtClean="0">
                <a:latin typeface="Comic Sans MS" panose="030F0702030302020204" pitchFamily="66" charset="0"/>
              </a:rPr>
            </a:br>
            <a:r>
              <a:rPr lang="en-US" sz="7200" b="1" dirty="0" smtClean="0">
                <a:latin typeface="Comic Sans MS" panose="030F0702030302020204" pitchFamily="66" charset="0"/>
              </a:rPr>
              <a:t>Hiking the Appalachian Trail Task</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264160" y="2150772"/>
            <a:ext cx="11684000" cy="4453228"/>
          </a:xfrm>
        </p:spPr>
        <p:txBody>
          <a:bodyPr>
            <a:normAutofit/>
          </a:bodyPr>
          <a:lstStyle/>
          <a:p>
            <a:pPr algn="l"/>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301431" y="4030658"/>
            <a:ext cx="3825137" cy="2919593"/>
          </a:xfrm>
          <a:prstGeom prst="rect">
            <a:avLst/>
          </a:prstGeom>
        </p:spPr>
      </p:pic>
    </p:spTree>
    <p:extLst>
      <p:ext uri="{BB962C8B-B14F-4D97-AF65-F5344CB8AC3E}">
        <p14:creationId xmlns:p14="http://schemas.microsoft.com/office/powerpoint/2010/main" val="1850080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7478109"/>
          </a:xfrm>
        </p:spPr>
        <p:txBody>
          <a:bodyPr>
            <a:noAutofit/>
          </a:bodyPr>
          <a:lstStyle/>
          <a:p>
            <a:r>
              <a:rPr lang="en-US" sz="3000" b="1" dirty="0" smtClean="0">
                <a:latin typeface="Times New Roman" panose="02020603050405020304" pitchFamily="18" charset="0"/>
                <a:cs typeface="Times New Roman" panose="02020603050405020304" pitchFamily="18" charset="0"/>
              </a:rPr>
              <a:t>INTRODUCTION</a:t>
            </a:r>
            <a:r>
              <a:rPr lang="en-US" sz="3000" dirty="0" smtClean="0">
                <a:latin typeface="Times New Roman" panose="02020603050405020304" pitchFamily="18" charset="0"/>
                <a:cs typeface="Times New Roman" panose="02020603050405020304" pitchFamily="18" charset="0"/>
              </a:rPr>
              <a:t/>
            </a:r>
            <a:br>
              <a:rPr lang="en-US" sz="3000" dirty="0" smtClean="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	</a:t>
            </a:r>
            <a:r>
              <a:rPr lang="en-US" sz="2500" dirty="0" smtClean="0">
                <a:latin typeface="Times New Roman" panose="02020603050405020304" pitchFamily="18" charset="0"/>
                <a:cs typeface="Times New Roman" panose="02020603050405020304" pitchFamily="18" charset="0"/>
              </a:rPr>
              <a:t>Many factors are involved in the planning of a successful trip. Whether it's a short drive to grandmother's house for the holidays or an extended vacation with friends. The time and effort spent planning often make the entire trip memorable and rewarding. Imagine how difficult a trip would be in which you will be away from modern conveniences for anywhere between four to six months. How should you dress? When should you leave? How can you communicate with friends and relatives along the way?</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	People from the ages of 8 to 80 have made this wonderful hike through the Appalachian Mountains in the eastern portion of the United States. But not one "thru-hiker" was ever successful without proper preparation. The factors to consider in planning a trip of this nature involve some complex and problem-solving skills. Weight and cost are natural limitations in what you can bring along as well.</a:t>
            </a:r>
            <a:endParaRPr lang="en-US" sz="25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1210" y="5692462"/>
            <a:ext cx="772755" cy="1033530"/>
          </a:xfrm>
          <a:prstGeom prst="rect">
            <a:avLst/>
          </a:prstGeom>
        </p:spPr>
      </p:pic>
    </p:spTree>
    <p:extLst>
      <p:ext uri="{BB962C8B-B14F-4D97-AF65-F5344CB8AC3E}">
        <p14:creationId xmlns:p14="http://schemas.microsoft.com/office/powerpoint/2010/main" val="242736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83405"/>
          </a:xfrm>
        </p:spPr>
        <p:txBody>
          <a:bodyPr>
            <a:normAutofit fontScale="90000"/>
          </a:bodyPr>
          <a:lstStyle/>
          <a:p>
            <a:r>
              <a:rPr lang="en-US" sz="3300" dirty="0" smtClean="0">
                <a:latin typeface="Times New Roman" panose="02020603050405020304" pitchFamily="18" charset="0"/>
                <a:cs typeface="Times New Roman" panose="02020603050405020304" pitchFamily="18" charset="0"/>
              </a:rPr>
              <a:t/>
            </a:r>
            <a:br>
              <a:rPr lang="en-US" sz="3300" dirty="0" smtClean="0">
                <a:latin typeface="Times New Roman" panose="02020603050405020304" pitchFamily="18" charset="0"/>
                <a:cs typeface="Times New Roman" panose="02020603050405020304" pitchFamily="18" charset="0"/>
              </a:rPr>
            </a:b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a:r>
            <a:br>
              <a:rPr lang="en-US" sz="3300" dirty="0" smtClean="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Task Card 1</a:t>
            </a:r>
            <a:br>
              <a:rPr lang="en-US" sz="3200" b="1" dirty="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Read the </a:t>
            </a:r>
            <a:r>
              <a:rPr lang="en-US" sz="3200" b="1" dirty="0">
                <a:latin typeface="Times New Roman" panose="02020603050405020304" pitchFamily="18" charset="0"/>
                <a:cs typeface="Times New Roman" panose="02020603050405020304" pitchFamily="18" charset="0"/>
              </a:rPr>
              <a:t>following </a:t>
            </a:r>
            <a:r>
              <a:rPr lang="en-US" sz="3200" b="1" dirty="0" smtClean="0">
                <a:latin typeface="Times New Roman" panose="02020603050405020304" pitchFamily="18" charset="0"/>
                <a:cs typeface="Times New Roman" panose="02020603050405020304" pitchFamily="18" charset="0"/>
              </a:rPr>
              <a:t>problem you and your team needs to solve:</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a:r>
            <a:br>
              <a:rPr lang="en-US" sz="3300" dirty="0" smtClean="0">
                <a:latin typeface="Times New Roman" panose="02020603050405020304" pitchFamily="18" charset="0"/>
                <a:cs typeface="Times New Roman" panose="02020603050405020304" pitchFamily="18" charset="0"/>
              </a:rPr>
            </a:br>
            <a:r>
              <a:rPr lang="en-US" sz="3300" b="1" dirty="0" smtClean="0">
                <a:latin typeface="Times New Roman" panose="02020603050405020304" pitchFamily="18" charset="0"/>
                <a:cs typeface="Times New Roman" panose="02020603050405020304" pitchFamily="18" charset="0"/>
              </a:rPr>
              <a:t>The Problem</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You and three other friends decide that it is time you fulfilled a life long dream of hiking </a:t>
            </a:r>
            <a:r>
              <a:rPr lang="en-US" sz="3300" b="1" u="sng" dirty="0" smtClean="0">
                <a:latin typeface="Times New Roman" panose="02020603050405020304" pitchFamily="18" charset="0"/>
                <a:cs typeface="Times New Roman" panose="02020603050405020304" pitchFamily="18" charset="0"/>
              </a:rPr>
              <a:t>the entire length </a:t>
            </a:r>
            <a:r>
              <a:rPr lang="en-US" sz="3300" dirty="0" smtClean="0">
                <a:latin typeface="Times New Roman" panose="02020603050405020304" pitchFamily="18" charset="0"/>
                <a:cs typeface="Times New Roman" panose="02020603050405020304" pitchFamily="18" charset="0"/>
              </a:rPr>
              <a:t>of the Appalachian Trail. You and your three friends are going to go on an adventure hiking the Appalachian Trail.</a:t>
            </a:r>
            <a:br>
              <a:rPr lang="en-US" sz="3300" dirty="0" smtClean="0">
                <a:latin typeface="Times New Roman" panose="02020603050405020304" pitchFamily="18" charset="0"/>
                <a:cs typeface="Times New Roman" panose="02020603050405020304" pitchFamily="18" charset="0"/>
              </a:rPr>
            </a:br>
            <a:r>
              <a:rPr lang="en-US" sz="3300" dirty="0" smtClean="0">
                <a:latin typeface="Times New Roman" panose="02020603050405020304" pitchFamily="18" charset="0"/>
                <a:cs typeface="Times New Roman" panose="02020603050405020304" pitchFamily="18" charset="0"/>
              </a:rPr>
              <a:t>	With some very useful information pulled down from the World Wide Web, you quickly find out that the Appalachian Trail is a continuous marked footpath that goes from Katahdin in Maine to Springer Mountain in Georgia, a distance of about 2,159 miles.</a:t>
            </a:r>
            <a:br>
              <a:rPr lang="en-US" sz="3300" dirty="0" smtClean="0">
                <a:latin typeface="Times New Roman" panose="02020603050405020304" pitchFamily="18" charset="0"/>
                <a:cs typeface="Times New Roman" panose="02020603050405020304" pitchFamily="18" charset="0"/>
              </a:rPr>
            </a:br>
            <a:r>
              <a:rPr lang="en-US" sz="33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Roughly 200 </a:t>
            </a:r>
            <a:r>
              <a:rPr lang="en-US" sz="3300" dirty="0">
                <a:latin typeface="Times New Roman" panose="02020603050405020304" pitchFamily="18" charset="0"/>
                <a:cs typeface="Times New Roman" panose="02020603050405020304" pitchFamily="18" charset="0"/>
              </a:rPr>
              <a:t>people make the entire hike (called Thru-Hikers) in any given year. Obviously, the planning on this trip involves a great amount of research and preparation.</a:t>
            </a:r>
            <a:r>
              <a:rPr lang="en-US" dirty="0"/>
              <a:t/>
            </a:r>
            <a:br>
              <a:rPr lang="en-US" dirty="0"/>
            </a:br>
            <a:r>
              <a:rPr lang="en-US" dirty="0"/>
              <a:t/>
            </a:r>
            <a:br>
              <a:rPr lang="en-US" dirty="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1210" y="5692462"/>
            <a:ext cx="772755" cy="1033530"/>
          </a:xfrm>
          <a:prstGeom prst="rect">
            <a:avLst/>
          </a:prstGeom>
        </p:spPr>
      </p:pic>
    </p:spTree>
    <p:extLst>
      <p:ext uri="{BB962C8B-B14F-4D97-AF65-F5344CB8AC3E}">
        <p14:creationId xmlns:p14="http://schemas.microsoft.com/office/powerpoint/2010/main" val="200637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78109"/>
          </a:xfrm>
        </p:spPr>
        <p:txBody>
          <a:bodyPr>
            <a:normAutofit/>
          </a:bodyPr>
          <a:lstStyle/>
          <a:p>
            <a:r>
              <a:rPr lang="en-US" b="1" dirty="0" smtClean="0">
                <a:latin typeface="Times New Roman" panose="02020603050405020304" pitchFamily="18" charset="0"/>
                <a:cs typeface="Times New Roman" panose="02020603050405020304" pitchFamily="18" charset="0"/>
              </a:rPr>
              <a:t>Task Card 2</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The </a:t>
            </a:r>
            <a:r>
              <a:rPr lang="en-US" b="1" dirty="0">
                <a:latin typeface="Times New Roman" panose="02020603050405020304" pitchFamily="18" charset="0"/>
                <a:cs typeface="Times New Roman" panose="02020603050405020304" pitchFamily="18" charset="0"/>
              </a:rPr>
              <a:t>Project</a:t>
            </a:r>
            <a:r>
              <a:rPr lang="en-US" dirty="0"/>
              <a:t/>
            </a:r>
            <a:br>
              <a:rPr lang="en-US" dirty="0"/>
            </a:br>
            <a:r>
              <a:rPr lang="en-US" sz="3000" dirty="0">
                <a:latin typeface="Times New Roman" panose="02020603050405020304" pitchFamily="18" charset="0"/>
                <a:cs typeface="Times New Roman" panose="02020603050405020304" pitchFamily="18" charset="0"/>
              </a:rPr>
              <a:t>Your project is to present a detailed plan of your hike. </a:t>
            </a:r>
            <a:r>
              <a:rPr lang="en-US" sz="3000" dirty="0" smtClean="0">
                <a:latin typeface="Times New Roman" panose="02020603050405020304" pitchFamily="18" charset="0"/>
                <a:cs typeface="Times New Roman" panose="02020603050405020304" pitchFamily="18" charset="0"/>
              </a:rPr>
              <a:t>Your </a:t>
            </a:r>
            <a:r>
              <a:rPr lang="en-US" sz="3000" dirty="0">
                <a:latin typeface="Times New Roman" panose="02020603050405020304" pitchFamily="18" charset="0"/>
                <a:cs typeface="Times New Roman" panose="02020603050405020304" pitchFamily="18" charset="0"/>
              </a:rPr>
              <a:t>plan should include</a:t>
            </a:r>
            <a:r>
              <a:rPr lang="en-US" sz="3000" dirty="0" smtClean="0">
                <a:latin typeface="Times New Roman" panose="02020603050405020304" pitchFamily="18" charset="0"/>
                <a:cs typeface="Times New Roman" panose="02020603050405020304" pitchFamily="18" charset="0"/>
              </a:rPr>
              <a:t>:</a:t>
            </a:r>
            <a:br>
              <a:rPr lang="en-US" sz="3000" dirty="0" smtClean="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a budget</a:t>
            </a:r>
            <a:br>
              <a:rPr lang="en-US" sz="3000" dirty="0" smtClean="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projected time of year/monthly plan of travel </a:t>
            </a:r>
            <a:r>
              <a:rPr lang="en-US" sz="3000" dirty="0">
                <a:latin typeface="Times New Roman" panose="02020603050405020304" pitchFamily="18" charset="0"/>
                <a:cs typeface="Times New Roman" panose="02020603050405020304" pitchFamily="18" charset="0"/>
              </a:rPr>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a </a:t>
            </a:r>
            <a:r>
              <a:rPr lang="en-US" sz="3000" dirty="0">
                <a:latin typeface="Times New Roman" panose="02020603050405020304" pitchFamily="18" charset="0"/>
                <a:cs typeface="Times New Roman" panose="02020603050405020304" pitchFamily="18" charset="0"/>
              </a:rPr>
              <a:t>list of supplies and equipment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plans </a:t>
            </a:r>
            <a:r>
              <a:rPr lang="en-US" sz="3000" dirty="0">
                <a:latin typeface="Times New Roman" panose="02020603050405020304" pitchFamily="18" charset="0"/>
                <a:cs typeface="Times New Roman" panose="02020603050405020304" pitchFamily="18" charset="0"/>
              </a:rPr>
              <a:t>for lodging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safety </a:t>
            </a:r>
            <a:r>
              <a:rPr lang="en-US" sz="3000" dirty="0">
                <a:latin typeface="Times New Roman" panose="02020603050405020304" pitchFamily="18" charset="0"/>
                <a:cs typeface="Times New Roman" panose="02020603050405020304" pitchFamily="18" charset="0"/>
              </a:rPr>
              <a:t>precautions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anticipated </a:t>
            </a:r>
            <a:r>
              <a:rPr lang="en-US" sz="3000" dirty="0">
                <a:latin typeface="Times New Roman" panose="02020603050405020304" pitchFamily="18" charset="0"/>
                <a:cs typeface="Times New Roman" panose="02020603050405020304" pitchFamily="18" charset="0"/>
              </a:rPr>
              <a:t>weather conditions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a </a:t>
            </a:r>
            <a:r>
              <a:rPr lang="en-US" sz="3000" dirty="0">
                <a:latin typeface="Times New Roman" panose="02020603050405020304" pitchFamily="18" charset="0"/>
                <a:cs typeface="Times New Roman" panose="02020603050405020304" pitchFamily="18" charset="0"/>
              </a:rPr>
              <a:t>weekly estimate of mileage covered </a:t>
            </a: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where </a:t>
            </a:r>
            <a:r>
              <a:rPr lang="en-US" sz="3000" dirty="0">
                <a:latin typeface="Times New Roman" panose="02020603050405020304" pitchFamily="18" charset="0"/>
                <a:cs typeface="Times New Roman" panose="02020603050405020304" pitchFamily="18" charset="0"/>
              </a:rPr>
              <a:t>your team should be on Monday morning of each </a:t>
            </a:r>
            <a:r>
              <a:rPr lang="en-US" sz="3000" dirty="0" smtClean="0">
                <a:latin typeface="Times New Roman" panose="02020603050405020304" pitchFamily="18" charset="0"/>
                <a:cs typeface="Times New Roman" panose="02020603050405020304" pitchFamily="18" charset="0"/>
              </a:rPr>
              <a:t>week</a:t>
            </a:r>
            <a:br>
              <a:rPr lang="en-US" sz="3000" dirty="0" smtClean="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during </a:t>
            </a:r>
            <a:r>
              <a:rPr lang="en-US" sz="3000" dirty="0">
                <a:latin typeface="Times New Roman" panose="02020603050405020304" pitchFamily="18" charset="0"/>
                <a:cs typeface="Times New Roman" panose="02020603050405020304" pitchFamily="18" charset="0"/>
              </a:rPr>
              <a:t>your </a:t>
            </a:r>
            <a:r>
              <a:rPr lang="en-US" sz="3000" dirty="0" smtClean="0">
                <a:latin typeface="Times New Roman" panose="02020603050405020304" pitchFamily="18" charset="0"/>
                <a:cs typeface="Times New Roman" panose="02020603050405020304" pitchFamily="18" charset="0"/>
              </a:rPr>
              <a:t>adventure (plotted on a map) </a:t>
            </a:r>
            <a:r>
              <a:rPr lang="en-US" dirty="0"/>
              <a:t/>
            </a:r>
            <a:br>
              <a:rPr lang="en-US" dirty="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1210" y="5692462"/>
            <a:ext cx="772755" cy="1033530"/>
          </a:xfrm>
          <a:prstGeom prst="rect">
            <a:avLst/>
          </a:prstGeom>
        </p:spPr>
      </p:pic>
    </p:spTree>
    <p:extLst>
      <p:ext uri="{BB962C8B-B14F-4D97-AF65-F5344CB8AC3E}">
        <p14:creationId xmlns:p14="http://schemas.microsoft.com/office/powerpoint/2010/main" val="1332905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52" y="103031"/>
            <a:ext cx="12003110" cy="7109639"/>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Task Card 3 – Background Information</a:t>
            </a:r>
            <a:endParaRPr lang="en-US" dirty="0" smtClean="0"/>
          </a:p>
          <a:p>
            <a:r>
              <a:rPr lang="en-US" b="1" dirty="0" smtClean="0"/>
              <a:t>Directions:  Read the background information below to start your research process.</a:t>
            </a:r>
          </a:p>
          <a:p>
            <a:endParaRPr lang="en-US" b="1" dirty="0" smtClean="0"/>
          </a:p>
          <a:p>
            <a:r>
              <a:rPr lang="en-US" sz="1600" b="1" dirty="0" smtClean="0"/>
              <a:t>What is the Appalachian Trail?</a:t>
            </a:r>
            <a:r>
              <a:rPr lang="en-US" sz="1600" dirty="0" smtClean="0"/>
              <a:t/>
            </a:r>
            <a:br>
              <a:rPr lang="en-US" sz="1600" dirty="0" smtClean="0"/>
            </a:br>
            <a:r>
              <a:rPr lang="en-US" sz="1600" dirty="0" smtClean="0"/>
              <a:t>The Appalachian Trail (AT) is a continuously marked footpath in the Appalachian Mountains that spans 14 states in the eastern U.S. Its northern terminus is Mt. Katahdin in Maine. Its southern terminus is Springer Mtn. in Georgia. The AT is the most popular hiking trail in the world.</a:t>
            </a:r>
          </a:p>
          <a:p>
            <a:endParaRPr lang="en-US" sz="1600" dirty="0"/>
          </a:p>
          <a:p>
            <a:r>
              <a:rPr lang="en-US" sz="1600" b="1" dirty="0" smtClean="0"/>
              <a:t>How many people have hiked its entire length?</a:t>
            </a:r>
            <a:r>
              <a:rPr lang="en-US" sz="1600" dirty="0" smtClean="0"/>
              <a:t/>
            </a:r>
            <a:br>
              <a:rPr lang="en-US" sz="1600" dirty="0" smtClean="0"/>
            </a:br>
            <a:r>
              <a:rPr lang="en-US" sz="1600" dirty="0" smtClean="0"/>
              <a:t>Approximately 5,000 people have hiked all of the AT. About 1,500 - 2,000 hikers attempt to hike the AT each year, approximately 12% (200 - 300) succeed. </a:t>
            </a:r>
            <a:br>
              <a:rPr lang="en-US" sz="1600" dirty="0" smtClean="0"/>
            </a:br>
            <a:r>
              <a:rPr lang="en-US" sz="1600" dirty="0" smtClean="0"/>
              <a:t/>
            </a:r>
            <a:br>
              <a:rPr lang="en-US" sz="1600" dirty="0" smtClean="0"/>
            </a:br>
            <a:r>
              <a:rPr lang="en-US" sz="1600" b="1" dirty="0" smtClean="0"/>
              <a:t>What is "thru-hiking"?</a:t>
            </a:r>
            <a:r>
              <a:rPr lang="en-US" sz="1600" dirty="0" smtClean="0"/>
              <a:t/>
            </a:r>
            <a:br>
              <a:rPr lang="en-US" sz="1600" dirty="0" smtClean="0"/>
            </a:br>
            <a:r>
              <a:rPr lang="en-US" sz="1600" dirty="0" smtClean="0"/>
              <a:t>Thru-hiking is hiking the entire length of the trail in a single year.</a:t>
            </a:r>
          </a:p>
          <a:p>
            <a:r>
              <a:rPr lang="en-US" sz="1600" dirty="0" smtClean="0"/>
              <a:t>How do hikers get food while thru-hiking?</a:t>
            </a:r>
          </a:p>
          <a:p>
            <a:r>
              <a:rPr lang="en-US" sz="1600" dirty="0" smtClean="0"/>
              <a:t/>
            </a:r>
            <a:br>
              <a:rPr lang="en-US" sz="1600" dirty="0" smtClean="0"/>
            </a:br>
            <a:r>
              <a:rPr lang="en-US" sz="1600" b="1" dirty="0" smtClean="0"/>
              <a:t>How do they get food?</a:t>
            </a:r>
            <a:r>
              <a:rPr lang="en-US" sz="1600" dirty="0" smtClean="0"/>
              <a:t/>
            </a:r>
            <a:br>
              <a:rPr lang="en-US" sz="1600" dirty="0" smtClean="0"/>
            </a:br>
            <a:r>
              <a:rPr lang="en-US" sz="1600" dirty="0" smtClean="0"/>
              <a:t>The eastern portion of the U.S. is heavily populated, and there are many towns close to the trail. Most hikers carry 4 - 7 days worth of food at a time. When they need food, they get off the trail, go into a nearby town, and either buy food at a grocery store, or pick up a food box that has been mailed to them.</a:t>
            </a:r>
          </a:p>
          <a:p>
            <a:endParaRPr lang="en-US" sz="1600" dirty="0"/>
          </a:p>
          <a:p>
            <a:r>
              <a:rPr lang="en-US" sz="1600" b="1" dirty="0" smtClean="0"/>
              <a:t>Is it dangerous to hike the trail?</a:t>
            </a:r>
            <a:r>
              <a:rPr lang="en-US" sz="1600" dirty="0" smtClean="0"/>
              <a:t/>
            </a:r>
            <a:br>
              <a:rPr lang="en-US" sz="1600" dirty="0" smtClean="0"/>
            </a:br>
            <a:r>
              <a:rPr lang="en-US" sz="1600" dirty="0" smtClean="0"/>
              <a:t>Statistically, the trail is a very safe place. However, reasonable caution should be exercised, especially when going into towns, and when hiking or camping near roads. Concerning animals, mainly they just want to be left alone. Most hikers will see a bear or a poisonous snake at some point, but actual incidents or injuries are rare. Poison Ivy is very common, and hikers should learn how to identify it. Ticks and mosquitoes are also common during hot weather, and there have been a few cases of Lyme disease (from the ticks). The Hantavirus has been found in some mice that inhabit trail shelters, and on a few occasions, the virus has been passed on to humans. Bees, and bee stings, are fairly common during the summer months. </a:t>
            </a:r>
            <a:r>
              <a:rPr lang="en-US" dirty="0" smtClean="0"/>
              <a:t/>
            </a:r>
            <a:br>
              <a:rPr lang="en-US" dirty="0" smtClean="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3937" y="103031"/>
            <a:ext cx="772755" cy="1033530"/>
          </a:xfrm>
          <a:prstGeom prst="rect">
            <a:avLst/>
          </a:prstGeom>
        </p:spPr>
      </p:pic>
    </p:spTree>
    <p:extLst>
      <p:ext uri="{BB962C8B-B14F-4D97-AF65-F5344CB8AC3E}">
        <p14:creationId xmlns:p14="http://schemas.microsoft.com/office/powerpoint/2010/main" val="137457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141668"/>
            <a:ext cx="11694017" cy="6186309"/>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Background Information (continued)</a:t>
            </a:r>
            <a:endParaRPr lang="en-US" dirty="0" smtClean="0"/>
          </a:p>
          <a:p>
            <a:endParaRPr lang="en-US" dirty="0" smtClean="0"/>
          </a:p>
          <a:p>
            <a:r>
              <a:rPr lang="en-US" b="1" dirty="0" smtClean="0"/>
              <a:t>What are "trail shelters", and can I use them?</a:t>
            </a:r>
            <a:r>
              <a:rPr lang="en-US" dirty="0" smtClean="0"/>
              <a:t/>
            </a:r>
            <a:br>
              <a:rPr lang="en-US" dirty="0" smtClean="0"/>
            </a:br>
            <a:r>
              <a:rPr lang="en-US" dirty="0" smtClean="0"/>
              <a:t>There are approximately 200 shelters along the AT, spaced about a day's hike apart. Most of them have a water source nearby. They are used on a first come, first served basis. It is not possible to reserve space, but most also have camping areas nearby. The shelters are usually 3-sided, with an open front, a roof, and a raised platform (floor) for sleeping. The smaller ones sleep 6 - 8 hikers; the larger ones can accommodate 18 - 25.</a:t>
            </a:r>
          </a:p>
          <a:p>
            <a:endParaRPr lang="en-US" dirty="0"/>
          </a:p>
          <a:p>
            <a:r>
              <a:rPr lang="en-US" b="1" dirty="0" smtClean="0"/>
              <a:t>Do I need permits to hike?</a:t>
            </a:r>
            <a:r>
              <a:rPr lang="en-US" dirty="0" smtClean="0"/>
              <a:t/>
            </a:r>
            <a:br>
              <a:rPr lang="en-US" dirty="0" smtClean="0"/>
            </a:br>
            <a:r>
              <a:rPr lang="en-US" dirty="0" smtClean="0"/>
              <a:t>Generally, no permits are needed. However, they are required in order to hike through the Great Smoky Mountains National Park in North Carolina / Tennessee, and also in Shenandoah National Park in Virginia. Thru-hikers can pick up their permits when they enter the parks. </a:t>
            </a:r>
          </a:p>
          <a:p>
            <a:endParaRPr lang="en-US" dirty="0"/>
          </a:p>
          <a:p>
            <a:r>
              <a:rPr lang="en-US" b="1" dirty="0" smtClean="0"/>
              <a:t>How far do hikers walk each day?</a:t>
            </a:r>
            <a:r>
              <a:rPr lang="en-US" dirty="0" smtClean="0"/>
              <a:t/>
            </a:r>
            <a:br>
              <a:rPr lang="en-US" dirty="0" smtClean="0"/>
            </a:br>
            <a:r>
              <a:rPr lang="en-US" dirty="0" smtClean="0"/>
              <a:t>Most hikers hike 8 - 10 miles each day at the beginning of their hike, then slowly work up to 12 - 16 miles per day. Most hikers will eventually have a few 20 - 25 mile days. </a:t>
            </a:r>
          </a:p>
          <a:p>
            <a:endParaRPr lang="en-US" dirty="0"/>
          </a:p>
          <a:p>
            <a:r>
              <a:rPr lang="en-US" b="1" dirty="0" smtClean="0"/>
              <a:t>How do hikers get water while hiking?</a:t>
            </a:r>
            <a:r>
              <a:rPr lang="en-US" dirty="0" smtClean="0"/>
              <a:t/>
            </a:r>
            <a:br>
              <a:rPr lang="en-US" dirty="0" smtClean="0"/>
            </a:br>
            <a:r>
              <a:rPr lang="en-US" dirty="0" smtClean="0"/>
              <a:t>Occasionally, water is scarce on the trail. In the areas where it is scarce, hikers have to pay more attention to water sources. Serious dehydration is rare, however, and in most areas water is plentiful. The mountains are usually drenched with rainfall. Almost all trail shelters have a water source close by. It is highly recommended that all water obtained while on the trail be purified with either chemicals or a water filter. </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9999" y="141668"/>
            <a:ext cx="772755" cy="1033530"/>
          </a:xfrm>
          <a:prstGeom prst="rect">
            <a:avLst/>
          </a:prstGeom>
        </p:spPr>
      </p:pic>
    </p:spTree>
    <p:extLst>
      <p:ext uri="{BB962C8B-B14F-4D97-AF65-F5344CB8AC3E}">
        <p14:creationId xmlns:p14="http://schemas.microsoft.com/office/powerpoint/2010/main" val="109768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0"/>
            <a:ext cx="11822806" cy="4801314"/>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Background Information (continued)</a:t>
            </a:r>
            <a:endParaRPr lang="en-US" dirty="0" smtClean="0"/>
          </a:p>
          <a:p>
            <a:endParaRPr lang="en-US" dirty="0"/>
          </a:p>
          <a:p>
            <a:r>
              <a:rPr lang="en-US" b="1" dirty="0" smtClean="0"/>
              <a:t>How much does a thru-hiker's pack weigh?</a:t>
            </a:r>
            <a:r>
              <a:rPr lang="en-US" dirty="0" smtClean="0"/>
              <a:t/>
            </a:r>
            <a:br>
              <a:rPr lang="en-US" dirty="0" smtClean="0"/>
            </a:br>
            <a:r>
              <a:rPr lang="en-US" dirty="0" smtClean="0"/>
              <a:t/>
            </a:r>
            <a:br>
              <a:rPr lang="en-US" dirty="0" smtClean="0"/>
            </a:br>
            <a:r>
              <a:rPr lang="en-US" dirty="0" smtClean="0"/>
              <a:t>For a normal mid-March to early-April start, the average weight of a loaded pack (minus food and water) will usually be in the 12 - 22 pound range. In addition, most hikers carry 1 - 2 liters of water and food for 4 - 7 days. Water weighs 2 pounds per liter; food normally weighs 1 1/2 - 2 pounds for each day's supply. </a:t>
            </a:r>
          </a:p>
          <a:p>
            <a:endParaRPr lang="en-US" dirty="0"/>
          </a:p>
          <a:p>
            <a:r>
              <a:rPr lang="en-US" b="1" dirty="0" smtClean="0"/>
              <a:t>How much does it cost to hike the trail?</a:t>
            </a:r>
            <a:r>
              <a:rPr lang="en-US" dirty="0" smtClean="0"/>
              <a:t/>
            </a:r>
            <a:br>
              <a:rPr lang="en-US" dirty="0" smtClean="0"/>
            </a:br>
            <a:r>
              <a:rPr lang="en-US" dirty="0" smtClean="0"/>
              <a:t/>
            </a:r>
            <a:br>
              <a:rPr lang="en-US" dirty="0" smtClean="0"/>
            </a:br>
            <a:r>
              <a:rPr lang="en-US" dirty="0" smtClean="0"/>
              <a:t>The trail is on public property, and there is no actual charge for hiking. However, in a few areas, there are charges ($3 - $8 US) for shelter use and camping. Concerning expenses while hiking (food, lodging in towns, restaurant meals, etc.), most hikers state that they spent an average of $1.50 - $2.50 per mile.</a:t>
            </a:r>
          </a:p>
          <a:p>
            <a:endParaRPr lang="en-US" dirty="0"/>
          </a:p>
          <a:p>
            <a:endParaRPr lang="en-US" dirty="0" smtClean="0"/>
          </a:p>
          <a:p>
            <a:r>
              <a:rPr lang="en-US" dirty="0" smtClean="0"/>
              <a:t>Information taken from:  </a:t>
            </a:r>
            <a:r>
              <a:rPr lang="en-US" dirty="0" smtClean="0">
                <a:hlinkClick r:id="rId2"/>
              </a:rPr>
              <a:t>http://www.trailquest.net/thruhike.html#FAQ'S</a:t>
            </a:r>
            <a:endParaRPr lang="en-US" dirty="0" smtClean="0"/>
          </a:p>
          <a:p>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76816" y="90152"/>
            <a:ext cx="772755" cy="1033530"/>
          </a:xfrm>
          <a:prstGeom prst="rect">
            <a:avLst/>
          </a:prstGeom>
        </p:spPr>
      </p:pic>
    </p:spTree>
    <p:extLst>
      <p:ext uri="{BB962C8B-B14F-4D97-AF65-F5344CB8AC3E}">
        <p14:creationId xmlns:p14="http://schemas.microsoft.com/office/powerpoint/2010/main" val="1562439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788" y="218942"/>
            <a:ext cx="11848564" cy="5509200"/>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Task Card 4 – Research Questions</a:t>
            </a:r>
          </a:p>
          <a:p>
            <a:r>
              <a:rPr lang="en-US" b="1" dirty="0" smtClean="0">
                <a:latin typeface="Times New Roman" panose="02020603050405020304" pitchFamily="18" charset="0"/>
                <a:cs typeface="Times New Roman" panose="02020603050405020304" pitchFamily="18" charset="0"/>
              </a:rPr>
              <a:t>Directions:  Before you start planning your trip, you might need to ask some more questions and research them.  Keep track of the questions you are researching on notebook paper and place in pocket of folder:  </a:t>
            </a:r>
          </a:p>
          <a:p>
            <a:endParaRPr lang="en-US" b="1" dirty="0">
              <a:latin typeface="Times New Roman" panose="02020603050405020304" pitchFamily="18" charset="0"/>
              <a:cs typeface="Times New Roman" panose="02020603050405020304" pitchFamily="18" charset="0"/>
            </a:endParaRPr>
          </a:p>
          <a:p>
            <a:r>
              <a:rPr lang="en-US" sz="2200" b="1" dirty="0" smtClean="0">
                <a:latin typeface="Times New Roman" panose="02020603050405020304" pitchFamily="18" charset="0"/>
                <a:cs typeface="Times New Roman" panose="02020603050405020304" pitchFamily="18" charset="0"/>
              </a:rPr>
              <a:t>QUESTIONS to CONSIDER:</a:t>
            </a:r>
          </a:p>
          <a:p>
            <a:endParaRPr lang="en-US" b="1"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1.)  How long is the Appalachian Trail?</a:t>
            </a:r>
          </a:p>
          <a:p>
            <a:endParaRPr lang="en-US" sz="2000" b="1"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2.) </a:t>
            </a:r>
            <a:r>
              <a:rPr lang="en-US" sz="2000" dirty="0"/>
              <a:t> </a:t>
            </a:r>
            <a:r>
              <a:rPr lang="en-US" sz="2000" b="1" dirty="0" smtClean="0"/>
              <a:t>What is the caloric intake that each member of the group since you are hiking?  </a:t>
            </a:r>
            <a:r>
              <a:rPr lang="en-US" sz="2000" b="1" dirty="0"/>
              <a:t>W</a:t>
            </a:r>
            <a:r>
              <a:rPr lang="en-US" sz="2000" b="1" dirty="0" smtClean="0"/>
              <a:t>hat food(s) may be optimal for both energy and weight?</a:t>
            </a:r>
          </a:p>
          <a:p>
            <a:endParaRPr lang="en-US" sz="2000" b="1" dirty="0"/>
          </a:p>
          <a:p>
            <a:r>
              <a:rPr lang="en-US" sz="2000" b="1" dirty="0" smtClean="0"/>
              <a:t>3.) What are the weather </a:t>
            </a:r>
            <a:r>
              <a:rPr lang="en-US" sz="2000" b="1" dirty="0"/>
              <a:t>conditions the team can expect during the four to six months on the </a:t>
            </a:r>
            <a:r>
              <a:rPr lang="en-US" sz="2000" b="1" dirty="0" smtClean="0"/>
              <a:t>trail?</a:t>
            </a:r>
          </a:p>
          <a:p>
            <a:endParaRPr lang="en-US" sz="2000" b="1" dirty="0"/>
          </a:p>
          <a:p>
            <a:r>
              <a:rPr lang="en-US" sz="2000" b="1" dirty="0" smtClean="0"/>
              <a:t>4.)  Is </a:t>
            </a:r>
            <a:r>
              <a:rPr lang="en-US" sz="2000" b="1" dirty="0"/>
              <a:t>there an optimal time to leave? </a:t>
            </a:r>
            <a:endParaRPr lang="en-US" sz="2000" b="1" dirty="0" smtClean="0"/>
          </a:p>
          <a:p>
            <a:endParaRPr lang="en-US" sz="2000" b="1" dirty="0"/>
          </a:p>
          <a:p>
            <a:r>
              <a:rPr lang="en-US" sz="2000" b="1" dirty="0" smtClean="0"/>
              <a:t>5.)  What </a:t>
            </a:r>
            <a:r>
              <a:rPr lang="en-US" sz="2000" b="1" dirty="0"/>
              <a:t>clothing will be needed</a:t>
            </a:r>
            <a:r>
              <a:rPr lang="en-US" sz="2000" b="1" dirty="0" smtClean="0"/>
              <a:t>?</a:t>
            </a:r>
          </a:p>
          <a:p>
            <a:endParaRPr lang="en-US" sz="2000" b="1" dirty="0"/>
          </a:p>
          <a:p>
            <a:r>
              <a:rPr lang="en-US" sz="2000" b="1" dirty="0" smtClean="0"/>
              <a:t>6.)  Other questions you might have (think and research at least TWO additional questions)…</a:t>
            </a:r>
            <a:endParaRPr lang="en-US" sz="20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41210" y="5692462"/>
            <a:ext cx="772755" cy="1033530"/>
          </a:xfrm>
          <a:prstGeom prst="rect">
            <a:avLst/>
          </a:prstGeom>
        </p:spPr>
      </p:pic>
    </p:spTree>
    <p:extLst>
      <p:ext uri="{BB962C8B-B14F-4D97-AF65-F5344CB8AC3E}">
        <p14:creationId xmlns:p14="http://schemas.microsoft.com/office/powerpoint/2010/main" val="799083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04" y="283336"/>
            <a:ext cx="11681138" cy="3724096"/>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Task Card 5 – Start Planning Your Adventure</a:t>
            </a:r>
          </a:p>
          <a:p>
            <a:endParaRPr lang="en-US" b="1" dirty="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At this point, you are ready to plan your adventure (project).  </a:t>
            </a:r>
            <a:r>
              <a:rPr lang="en-US" sz="3200" b="1" dirty="0">
                <a:latin typeface="Times New Roman" panose="02020603050405020304" pitchFamily="18" charset="0"/>
                <a:cs typeface="Times New Roman" panose="02020603050405020304" pitchFamily="18" charset="0"/>
              </a:rPr>
              <a:t>C</a:t>
            </a:r>
            <a:r>
              <a:rPr lang="en-US" sz="3200" b="1" dirty="0" smtClean="0">
                <a:latin typeface="Times New Roman" panose="02020603050405020304" pitchFamily="18" charset="0"/>
                <a:cs typeface="Times New Roman" panose="02020603050405020304" pitchFamily="18" charset="0"/>
              </a:rPr>
              <a:t>hoose a digital presentation format to use for your presentation.  Be sure to include the project requirements from Task Card 2 in your digital presentation.  You will have about TWO weeks to plan your trip and prepare your digital presentation.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414082" y="4327301"/>
            <a:ext cx="2553387" cy="1948911"/>
          </a:xfrm>
          <a:prstGeom prst="rect">
            <a:avLst/>
          </a:prstGeom>
        </p:spPr>
      </p:pic>
    </p:spTree>
    <p:extLst>
      <p:ext uri="{BB962C8B-B14F-4D97-AF65-F5344CB8AC3E}">
        <p14:creationId xmlns:p14="http://schemas.microsoft.com/office/powerpoint/2010/main" val="1657693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271</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Comic Sans MS</vt:lpstr>
      <vt:lpstr>Times New Roman</vt:lpstr>
      <vt:lpstr>Office Theme</vt:lpstr>
      <vt:lpstr>      Hiking the Appalachian Trail Task  </vt:lpstr>
      <vt:lpstr>INTRODUCTION  Many factors are involved in the planning of a successful trip. Whether it's a short drive to grandmother's house for the holidays or an extended vacation with friends. The time and effort spent planning often make the entire trip memorable and rewarding. Imagine how difficult a trip would be in which you will be away from modern conveniences for anywhere between four to six months. How should you dress? When should you leave? How can you communicate with friends and relatives along the way?   People from the ages of 8 to 80 have made this wonderful hike through the Appalachian Mountains in the eastern portion of the United States. But not one "thru-hiker" was ever successful without proper preparation. The factors to consider in planning a trip of this nature involve some complex and problem-solving skills. Weight and cost are natural limitations in what you can bring along as well.</vt:lpstr>
      <vt:lpstr>   Task Card 1 Read the following problem you and your team needs to solve:  The Problem  You and three other friends decide that it is time you fulfilled a life long dream of hiking the entire length of the Appalachian Trail. You and your three friends are going to go on an adventure hiking the Appalachian Trail.  With some very useful information pulled down from the World Wide Web, you quickly find out that the Appalachian Trail is a continuous marked footpath that goes from Katahdin in Maine to Springer Mountain in Georgia, a distance of about 2,159 miles.   Roughly 200 people make the entire hike (called Thru-Hikers) in any given year. Obviously, the planning on this trip involves a great amount of research and preparation.  </vt:lpstr>
      <vt:lpstr>Task Card 2 - The Project Your project is to present a detailed plan of your hike. Your plan should include:   - a budget - projected time of year/monthly plan of travel  - a list of supplies and equipment  - plans for lodging  - safety precautions  - anticipated weather conditions  - a weekly estimate of mileage covered  - where your team should be on Monday morning of each week    during your adventure (plotted on a map)  </vt:lpstr>
      <vt:lpstr>PowerPoint Presentation</vt:lpstr>
      <vt:lpstr>PowerPoint Presentation</vt:lpstr>
      <vt:lpstr>PowerPoint Presentation</vt:lpstr>
      <vt:lpstr>PowerPoint Presentation</vt:lpstr>
      <vt:lpstr>PowerPoint Presentation</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Hiking the Appalachian Trail</dc:title>
  <dc:creator>Huber, Michele E.</dc:creator>
  <cp:lastModifiedBy>Huber, Michele E.</cp:lastModifiedBy>
  <cp:revision>13</cp:revision>
  <cp:lastPrinted>2015-10-07T17:29:57Z</cp:lastPrinted>
  <dcterms:created xsi:type="dcterms:W3CDTF">2015-10-07T15:26:31Z</dcterms:created>
  <dcterms:modified xsi:type="dcterms:W3CDTF">2015-10-19T19:00:27Z</dcterms:modified>
</cp:coreProperties>
</file>